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4" r:id="rId5"/>
    <p:sldId id="274" r:id="rId6"/>
    <p:sldId id="259" r:id="rId7"/>
    <p:sldId id="275" r:id="rId8"/>
    <p:sldId id="267" r:id="rId9"/>
    <p:sldId id="273" r:id="rId10"/>
    <p:sldId id="268" r:id="rId11"/>
    <p:sldId id="269" r:id="rId12"/>
    <p:sldId id="27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17" autoAdjust="0"/>
  </p:normalViewPr>
  <p:slideViewPr>
    <p:cSldViewPr snapToGrid="0">
      <p:cViewPr varScale="1">
        <p:scale>
          <a:sx n="100" d="100"/>
          <a:sy n="100" d="100"/>
        </p:scale>
        <p:origin x="9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CC0067C-EC5A-4C33-835C-60485AFD12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C98960F-B24D-4A6D-8AC0-1041BC43035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0067C-EC5A-4C33-835C-60485AFD12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8960F-B24D-4A6D-8AC0-1041BC43035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4.emf"/><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emf"/><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png"/><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3.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3.jpeg"/><Relationship Id="rId4" Type="http://schemas.openxmlformats.org/officeDocument/2006/relationships/image" Target="../media/image3.png"/><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3.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jpeg"/><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emf"/><Relationship Id="rId3" Type="http://schemas.openxmlformats.org/officeDocument/2006/relationships/image" Target="../media/image22.emf"/><Relationship Id="rId2" Type="http://schemas.openxmlformats.org/officeDocument/2006/relationships/image" Target="../media/image4.emf"/><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1767">
            <a:off x="2590801" y="236697"/>
            <a:ext cx="6367364" cy="5612635"/>
          </a:xfrm>
          <a:prstGeom prst="rect">
            <a:avLst/>
          </a:prstGeom>
        </p:spPr>
      </p:pic>
      <p:pic>
        <p:nvPicPr>
          <p:cNvPr id="6" name="图片 5" descr="图片包含 户外艺术系列&#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r="40256" b="20500"/>
          <a:stretch>
            <a:fillRect/>
          </a:stretch>
        </p:blipFill>
        <p:spPr>
          <a:xfrm rot="2520305">
            <a:off x="9241069" y="2206443"/>
            <a:ext cx="3582786" cy="6451376"/>
          </a:xfrm>
          <a:prstGeom prst="rect">
            <a:avLst/>
          </a:prstGeom>
        </p:spPr>
      </p:pic>
      <p:pic>
        <p:nvPicPr>
          <p:cNvPr id="7" name="图片 6" descr="图片包含 户外艺术系列&#10;&#10;已生成极高可信度的说明"/>
          <p:cNvPicPr>
            <a:picLocks noChangeAspect="1"/>
          </p:cNvPicPr>
          <p:nvPr/>
        </p:nvPicPr>
        <p:blipFill rotWithShape="1">
          <a:blip r:embed="rId3">
            <a:extLst>
              <a:ext uri="{28A0092B-C50C-407E-A947-70E740481C1C}">
                <a14:useLocalDpi xmlns:a14="http://schemas.microsoft.com/office/drawing/2010/main" val="0"/>
              </a:ext>
            </a:extLst>
          </a:blip>
          <a:srcRect l="29608" t="17231" b="10235"/>
          <a:stretch>
            <a:fillRect/>
          </a:stretch>
        </p:blipFill>
        <p:spPr>
          <a:xfrm rot="20019316">
            <a:off x="-1570087" y="-13060"/>
            <a:ext cx="4609209" cy="6426921"/>
          </a:xfrm>
          <a:prstGeom prst="rect">
            <a:avLst/>
          </a:prstGeom>
        </p:spPr>
      </p:pic>
      <p:sp>
        <p:nvSpPr>
          <p:cNvPr id="8" name="文本框 7"/>
          <p:cNvSpPr txBox="1"/>
          <p:nvPr/>
        </p:nvSpPr>
        <p:spPr>
          <a:xfrm>
            <a:off x="5313680" y="1050925"/>
            <a:ext cx="921385" cy="4298315"/>
          </a:xfrm>
          <a:prstGeom prst="rect">
            <a:avLst/>
          </a:prstGeom>
          <a:noFill/>
        </p:spPr>
        <p:txBody>
          <a:bodyPr vert="eaVert" wrap="square" rtlCol="0">
            <a:spAutoFit/>
          </a:bodyPr>
          <a:lstStyle/>
          <a:p>
            <a:r>
              <a:rPr lang="zh-CN" altLang="en-US" sz="4800" b="1" dirty="0">
                <a:latin typeface="楷体" panose="02010609060101010101" pitchFamily="49" charset="-122"/>
                <a:ea typeface="楷体" panose="02010609060101010101" pitchFamily="49" charset="-122"/>
              </a:rPr>
              <a:t>商品推荐系统</a:t>
            </a:r>
            <a:endParaRPr lang="zh-CN" altLang="en-US" sz="4800" b="1" dirty="0">
              <a:latin typeface="楷体" panose="02010609060101010101" pitchFamily="49" charset="-122"/>
              <a:ea typeface="楷体" panose="02010609060101010101" pitchFamily="49" charset="-122"/>
            </a:endParaRPr>
          </a:p>
        </p:txBody>
      </p:sp>
      <p:pic>
        <p:nvPicPr>
          <p:cNvPr id="9" name="图片 8"/>
          <p:cNvPicPr>
            <a:picLocks noChangeAspect="1"/>
          </p:cNvPicPr>
          <p:nvPr/>
        </p:nvPicPr>
        <p:blipFill>
          <a:blip r:embed="rId4"/>
          <a:stretch>
            <a:fillRect/>
          </a:stretch>
        </p:blipFill>
        <p:spPr>
          <a:xfrm flipH="1" flipV="1">
            <a:off x="10031223" y="11010"/>
            <a:ext cx="2160777" cy="2796943"/>
          </a:xfrm>
          <a:prstGeom prst="rect">
            <a:avLst/>
          </a:prstGeom>
        </p:spPr>
      </p:pic>
      <p:pic>
        <p:nvPicPr>
          <p:cNvPr id="3" name="古风">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618206" y="5925152"/>
            <a:ext cx="609600" cy="609600"/>
          </a:xfrm>
          <a:prstGeom prst="rect">
            <a:avLst/>
          </a:prstGeom>
        </p:spPr>
      </p:pic>
      <p:sp>
        <p:nvSpPr>
          <p:cNvPr id="10" name="文本框 9"/>
          <p:cNvSpPr txBox="1"/>
          <p:nvPr/>
        </p:nvSpPr>
        <p:spPr>
          <a:xfrm>
            <a:off x="2169795" y="4928235"/>
            <a:ext cx="6400165" cy="368300"/>
          </a:xfrm>
          <a:prstGeom prst="rect">
            <a:avLst/>
          </a:prstGeom>
          <a:noFill/>
        </p:spPr>
        <p:txBody>
          <a:bodyPr wrap="square" rtlCol="0">
            <a:spAutoFit/>
          </a:bodyPr>
          <a:p>
            <a:endParaRPr lang="zh-CN" altLang="en-US"/>
          </a:p>
        </p:txBody>
      </p:sp>
      <p:sp>
        <p:nvSpPr>
          <p:cNvPr id="2" name="文本框 1"/>
          <p:cNvSpPr txBox="1"/>
          <p:nvPr/>
        </p:nvSpPr>
        <p:spPr>
          <a:xfrm>
            <a:off x="8641715" y="290195"/>
            <a:ext cx="383540" cy="5077460"/>
          </a:xfrm>
          <a:prstGeom prst="rect">
            <a:avLst/>
          </a:prstGeom>
          <a:noFill/>
        </p:spPr>
        <p:txBody>
          <a:bodyPr wrap="square" rtlCol="0">
            <a:spAutoFit/>
          </a:bodyPr>
          <a:p>
            <a:r>
              <a:rPr lang="zh-CN" altLang="en-US"/>
              <a:t>石大合伙人</a:t>
            </a:r>
            <a:endParaRPr lang="zh-CN" altLang="en-US"/>
          </a:p>
          <a:p>
            <a:r>
              <a:rPr lang="zh-CN" altLang="en-US"/>
              <a:t>：李涵</a:t>
            </a:r>
            <a:endParaRPr lang="zh-CN" altLang="en-US"/>
          </a:p>
          <a:p>
            <a:r>
              <a:rPr lang="en-US" altLang="zh-CN"/>
              <a:t>2007010212</a:t>
            </a:r>
            <a:endParaRPr lang="en-US" altLang="zh-CN"/>
          </a:p>
        </p:txBody>
      </p:sp>
      <p:sp>
        <p:nvSpPr>
          <p:cNvPr id="12" name="文本框 11"/>
          <p:cNvSpPr txBox="1"/>
          <p:nvPr/>
        </p:nvSpPr>
        <p:spPr>
          <a:xfrm>
            <a:off x="9571355" y="1582420"/>
            <a:ext cx="344805" cy="3692525"/>
          </a:xfrm>
          <a:prstGeom prst="rect">
            <a:avLst/>
          </a:prstGeom>
          <a:noFill/>
        </p:spPr>
        <p:txBody>
          <a:bodyPr wrap="square" rtlCol="0">
            <a:spAutoFit/>
          </a:bodyPr>
          <a:p>
            <a:r>
              <a:rPr lang="zh-CN" altLang="en-US"/>
              <a:t>吴景新</a:t>
            </a:r>
            <a:endParaRPr lang="zh-CN" altLang="en-US"/>
          </a:p>
          <a:p>
            <a:r>
              <a:rPr lang="en-US" altLang="zh-CN"/>
              <a:t>2007010225</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000" fill="hold"/>
                                        <p:tgtEl>
                                          <p:spTgt spid="7"/>
                                        </p:tgtEl>
                                        <p:attrNameLst>
                                          <p:attrName>ppt_w</p:attrName>
                                        </p:attrNameLst>
                                      </p:cBhvr>
                                      <p:tavLst>
                                        <p:tav tm="0">
                                          <p:val>
                                            <p:fltVal val="0"/>
                                          </p:val>
                                        </p:tav>
                                        <p:tav tm="100000">
                                          <p:val>
                                            <p:strVal val="#ppt_w"/>
                                          </p:val>
                                        </p:tav>
                                      </p:tavLst>
                                    </p:anim>
                                    <p:anim calcmode="lin" valueType="num">
                                      <p:cBhvr>
                                        <p:cTn id="11" dur="2000" fill="hold"/>
                                        <p:tgtEl>
                                          <p:spTgt spid="7"/>
                                        </p:tgtEl>
                                        <p:attrNameLst>
                                          <p:attrName>ppt_h</p:attrName>
                                        </p:attrNameLst>
                                      </p:cBhvr>
                                      <p:tavLst>
                                        <p:tav tm="0">
                                          <p:val>
                                            <p:fltVal val="0"/>
                                          </p:val>
                                        </p:tav>
                                        <p:tav tm="100000">
                                          <p:val>
                                            <p:strVal val="#ppt_h"/>
                                          </p:val>
                                        </p:tav>
                                      </p:tavLst>
                                    </p:anim>
                                    <p:animEffect transition="in" filter="fade">
                                      <p:cBhvr>
                                        <p:cTn id="12" dur="2000"/>
                                        <p:tgtEl>
                                          <p:spTgt spid="7"/>
                                        </p:tgtEl>
                                      </p:cBhvr>
                                    </p:animEffect>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2000" fill="hold"/>
                                        <p:tgtEl>
                                          <p:spTgt spid="6"/>
                                        </p:tgtEl>
                                        <p:attrNameLst>
                                          <p:attrName>ppt_w</p:attrName>
                                        </p:attrNameLst>
                                      </p:cBhvr>
                                      <p:tavLst>
                                        <p:tav tm="0">
                                          <p:val>
                                            <p:fltVal val="0"/>
                                          </p:val>
                                        </p:tav>
                                        <p:tav tm="100000">
                                          <p:val>
                                            <p:strVal val="#ppt_w"/>
                                          </p:val>
                                        </p:tav>
                                      </p:tavLst>
                                    </p:anim>
                                    <p:anim calcmode="lin" valueType="num">
                                      <p:cBhvr>
                                        <p:cTn id="16" dur="2000" fill="hold"/>
                                        <p:tgtEl>
                                          <p:spTgt spid="6"/>
                                        </p:tgtEl>
                                        <p:attrNameLst>
                                          <p:attrName>ppt_h</p:attrName>
                                        </p:attrNameLst>
                                      </p:cBhvr>
                                      <p:tavLst>
                                        <p:tav tm="0">
                                          <p:val>
                                            <p:fltVal val="0"/>
                                          </p:val>
                                        </p:tav>
                                        <p:tav tm="100000">
                                          <p:val>
                                            <p:strVal val="#ppt_h"/>
                                          </p:val>
                                        </p:tav>
                                      </p:tavLst>
                                    </p:anim>
                                    <p:animEffect transition="in" filter="fade">
                                      <p:cBhvr>
                                        <p:cTn id="17" dur="2000"/>
                                        <p:tgtEl>
                                          <p:spTgt spid="6"/>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000" fill="hold"/>
                                        <p:tgtEl>
                                          <p:spTgt spid="5"/>
                                        </p:tgtEl>
                                        <p:attrNameLst>
                                          <p:attrName>ppt_w</p:attrName>
                                        </p:attrNameLst>
                                      </p:cBhvr>
                                      <p:tavLst>
                                        <p:tav tm="0">
                                          <p:val>
                                            <p:fltVal val="0"/>
                                          </p:val>
                                        </p:tav>
                                        <p:tav tm="100000">
                                          <p:val>
                                            <p:strVal val="#ppt_w"/>
                                          </p:val>
                                        </p:tav>
                                      </p:tavLst>
                                    </p:anim>
                                    <p:anim calcmode="lin" valueType="num">
                                      <p:cBhvr>
                                        <p:cTn id="22" dur="2000" fill="hold"/>
                                        <p:tgtEl>
                                          <p:spTgt spid="5"/>
                                        </p:tgtEl>
                                        <p:attrNameLst>
                                          <p:attrName>ppt_h</p:attrName>
                                        </p:attrNameLst>
                                      </p:cBhvr>
                                      <p:tavLst>
                                        <p:tav tm="0">
                                          <p:val>
                                            <p:fltVal val="0"/>
                                          </p:val>
                                        </p:tav>
                                        <p:tav tm="100000">
                                          <p:val>
                                            <p:strVal val="#ppt_h"/>
                                          </p:val>
                                        </p:tav>
                                      </p:tavLst>
                                    </p:anim>
                                    <p:anim calcmode="lin" valueType="num">
                                      <p:cBhvr>
                                        <p:cTn id="23" dur="2000" fill="hold"/>
                                        <p:tgtEl>
                                          <p:spTgt spid="5"/>
                                        </p:tgtEl>
                                        <p:attrNameLst>
                                          <p:attrName>style.rotation</p:attrName>
                                        </p:attrNameLst>
                                      </p:cBhvr>
                                      <p:tavLst>
                                        <p:tav tm="0">
                                          <p:val>
                                            <p:fltVal val="90"/>
                                          </p:val>
                                        </p:tav>
                                        <p:tav tm="100000">
                                          <p:val>
                                            <p:fltVal val="0"/>
                                          </p:val>
                                        </p:tav>
                                      </p:tavLst>
                                    </p:anim>
                                    <p:animEffect transition="in" filter="fade">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sp>
        <p:nvSpPr>
          <p:cNvPr id="3" name="Freeform 113"/>
          <p:cNvSpPr>
            <a:spLocks noEditPoints="1"/>
          </p:cNvSpPr>
          <p:nvPr/>
        </p:nvSpPr>
        <p:spPr bwMode="auto">
          <a:xfrm>
            <a:off x="10361193" y="4838424"/>
            <a:ext cx="1830807" cy="1660016"/>
          </a:xfrm>
          <a:custGeom>
            <a:avLst/>
            <a:gdLst>
              <a:gd name="T0" fmla="*/ 325 w 389"/>
              <a:gd name="T1" fmla="*/ 171 h 350"/>
              <a:gd name="T2" fmla="*/ 257 w 389"/>
              <a:gd name="T3" fmla="*/ 175 h 350"/>
              <a:gd name="T4" fmla="*/ 244 w 389"/>
              <a:gd name="T5" fmla="*/ 142 h 350"/>
              <a:gd name="T6" fmla="*/ 289 w 389"/>
              <a:gd name="T7" fmla="*/ 55 h 350"/>
              <a:gd name="T8" fmla="*/ 282 w 389"/>
              <a:gd name="T9" fmla="*/ 59 h 350"/>
              <a:gd name="T10" fmla="*/ 282 w 389"/>
              <a:gd name="T11" fmla="*/ 62 h 350"/>
              <a:gd name="T12" fmla="*/ 275 w 389"/>
              <a:gd name="T13" fmla="*/ 68 h 350"/>
              <a:gd name="T14" fmla="*/ 260 w 389"/>
              <a:gd name="T15" fmla="*/ 80 h 350"/>
              <a:gd name="T16" fmla="*/ 247 w 389"/>
              <a:gd name="T17" fmla="*/ 94 h 350"/>
              <a:gd name="T18" fmla="*/ 243 w 389"/>
              <a:gd name="T19" fmla="*/ 99 h 350"/>
              <a:gd name="T20" fmla="*/ 210 w 389"/>
              <a:gd name="T21" fmla="*/ 151 h 350"/>
              <a:gd name="T22" fmla="*/ 193 w 389"/>
              <a:gd name="T23" fmla="*/ 189 h 350"/>
              <a:gd name="T24" fmla="*/ 191 w 389"/>
              <a:gd name="T25" fmla="*/ 175 h 350"/>
              <a:gd name="T26" fmla="*/ 169 w 389"/>
              <a:gd name="T27" fmla="*/ 198 h 350"/>
              <a:gd name="T28" fmla="*/ 213 w 389"/>
              <a:gd name="T29" fmla="*/ 102 h 350"/>
              <a:gd name="T30" fmla="*/ 246 w 389"/>
              <a:gd name="T31" fmla="*/ 29 h 350"/>
              <a:gd name="T32" fmla="*/ 227 w 389"/>
              <a:gd name="T33" fmla="*/ 65 h 350"/>
              <a:gd name="T34" fmla="*/ 216 w 389"/>
              <a:gd name="T35" fmla="*/ 87 h 350"/>
              <a:gd name="T36" fmla="*/ 176 w 389"/>
              <a:gd name="T37" fmla="*/ 0 h 350"/>
              <a:gd name="T38" fmla="*/ 177 w 389"/>
              <a:gd name="T39" fmla="*/ 12 h 350"/>
              <a:gd name="T40" fmla="*/ 180 w 389"/>
              <a:gd name="T41" fmla="*/ 20 h 350"/>
              <a:gd name="T42" fmla="*/ 181 w 389"/>
              <a:gd name="T43" fmla="*/ 36 h 350"/>
              <a:gd name="T44" fmla="*/ 190 w 389"/>
              <a:gd name="T45" fmla="*/ 57 h 350"/>
              <a:gd name="T46" fmla="*/ 209 w 389"/>
              <a:gd name="T47" fmla="*/ 104 h 350"/>
              <a:gd name="T48" fmla="*/ 159 w 389"/>
              <a:gd name="T49" fmla="*/ 217 h 350"/>
              <a:gd name="T50" fmla="*/ 125 w 389"/>
              <a:gd name="T51" fmla="*/ 258 h 350"/>
              <a:gd name="T52" fmla="*/ 117 w 389"/>
              <a:gd name="T53" fmla="*/ 255 h 350"/>
              <a:gd name="T54" fmla="*/ 120 w 389"/>
              <a:gd name="T55" fmla="*/ 197 h 350"/>
              <a:gd name="T56" fmla="*/ 96 w 389"/>
              <a:gd name="T57" fmla="*/ 177 h 350"/>
              <a:gd name="T58" fmla="*/ 93 w 389"/>
              <a:gd name="T59" fmla="*/ 173 h 350"/>
              <a:gd name="T60" fmla="*/ 88 w 389"/>
              <a:gd name="T61" fmla="*/ 170 h 350"/>
              <a:gd name="T62" fmla="*/ 74 w 389"/>
              <a:gd name="T63" fmla="*/ 154 h 350"/>
              <a:gd name="T64" fmla="*/ 39 w 389"/>
              <a:gd name="T65" fmla="*/ 140 h 350"/>
              <a:gd name="T66" fmla="*/ 19 w 389"/>
              <a:gd name="T67" fmla="*/ 141 h 350"/>
              <a:gd name="T68" fmla="*/ 43 w 389"/>
              <a:gd name="T69" fmla="*/ 176 h 350"/>
              <a:gd name="T70" fmla="*/ 54 w 389"/>
              <a:gd name="T71" fmla="*/ 259 h 350"/>
              <a:gd name="T72" fmla="*/ 83 w 389"/>
              <a:gd name="T73" fmla="*/ 172 h 350"/>
              <a:gd name="T74" fmla="*/ 108 w 389"/>
              <a:gd name="T75" fmla="*/ 235 h 350"/>
              <a:gd name="T76" fmla="*/ 104 w 389"/>
              <a:gd name="T77" fmla="*/ 280 h 350"/>
              <a:gd name="T78" fmla="*/ 99 w 389"/>
              <a:gd name="T79" fmla="*/ 285 h 350"/>
              <a:gd name="T80" fmla="*/ 96 w 389"/>
              <a:gd name="T81" fmla="*/ 289 h 350"/>
              <a:gd name="T82" fmla="*/ 92 w 389"/>
              <a:gd name="T83" fmla="*/ 293 h 350"/>
              <a:gd name="T84" fmla="*/ 82 w 389"/>
              <a:gd name="T85" fmla="*/ 305 h 350"/>
              <a:gd name="T86" fmla="*/ 60 w 389"/>
              <a:gd name="T87" fmla="*/ 350 h 350"/>
              <a:gd name="T88" fmla="*/ 129 w 389"/>
              <a:gd name="T89" fmla="*/ 263 h 350"/>
              <a:gd name="T90" fmla="*/ 196 w 389"/>
              <a:gd name="T91" fmla="*/ 227 h 350"/>
              <a:gd name="T92" fmla="*/ 325 w 389"/>
              <a:gd name="T93" fmla="*/ 244 h 350"/>
              <a:gd name="T94" fmla="*/ 351 w 389"/>
              <a:gd name="T95" fmla="*/ 244 h 350"/>
              <a:gd name="T96" fmla="*/ 344 w 389"/>
              <a:gd name="T97" fmla="*/ 241 h 350"/>
              <a:gd name="T98" fmla="*/ 282 w 389"/>
              <a:gd name="T99" fmla="*/ 214 h 350"/>
              <a:gd name="T100" fmla="*/ 228 w 389"/>
              <a:gd name="T101" fmla="*/ 201 h 350"/>
              <a:gd name="T102" fmla="*/ 380 w 389"/>
              <a:gd name="T103" fmla="*/ 167 h 350"/>
              <a:gd name="T104" fmla="*/ 52 w 389"/>
              <a:gd name="T105" fmla="*/ 187 h 350"/>
              <a:gd name="T106" fmla="*/ 83 w 389"/>
              <a:gd name="T107" fmla="*/ 165 h 350"/>
              <a:gd name="T108" fmla="*/ 176 w 389"/>
              <a:gd name="T109" fmla="*/ 219 h 350"/>
              <a:gd name="T110" fmla="*/ 219 w 389"/>
              <a:gd name="T111" fmla="*/ 2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9" h="350">
                <a:moveTo>
                  <a:pt x="381" y="164"/>
                </a:moveTo>
                <a:cubicBezTo>
                  <a:pt x="376" y="165"/>
                  <a:pt x="371" y="166"/>
                  <a:pt x="366" y="167"/>
                </a:cubicBezTo>
                <a:cubicBezTo>
                  <a:pt x="365" y="167"/>
                  <a:pt x="363" y="168"/>
                  <a:pt x="362" y="167"/>
                </a:cubicBezTo>
                <a:cubicBezTo>
                  <a:pt x="366" y="166"/>
                  <a:pt x="369" y="165"/>
                  <a:pt x="373" y="164"/>
                </a:cubicBezTo>
                <a:cubicBezTo>
                  <a:pt x="361" y="166"/>
                  <a:pt x="350" y="169"/>
                  <a:pt x="338" y="170"/>
                </a:cubicBezTo>
                <a:cubicBezTo>
                  <a:pt x="337" y="170"/>
                  <a:pt x="337" y="170"/>
                  <a:pt x="337" y="170"/>
                </a:cubicBezTo>
                <a:cubicBezTo>
                  <a:pt x="334" y="171"/>
                  <a:pt x="328" y="171"/>
                  <a:pt x="325" y="171"/>
                </a:cubicBezTo>
                <a:cubicBezTo>
                  <a:pt x="316" y="171"/>
                  <a:pt x="308" y="171"/>
                  <a:pt x="298" y="171"/>
                </a:cubicBezTo>
                <a:cubicBezTo>
                  <a:pt x="292" y="172"/>
                  <a:pt x="284" y="172"/>
                  <a:pt x="278" y="173"/>
                </a:cubicBezTo>
                <a:cubicBezTo>
                  <a:pt x="277" y="173"/>
                  <a:pt x="275" y="173"/>
                  <a:pt x="273" y="173"/>
                </a:cubicBezTo>
                <a:cubicBezTo>
                  <a:pt x="273" y="173"/>
                  <a:pt x="274" y="173"/>
                  <a:pt x="274" y="173"/>
                </a:cubicBezTo>
                <a:cubicBezTo>
                  <a:pt x="272" y="173"/>
                  <a:pt x="270" y="173"/>
                  <a:pt x="268" y="173"/>
                </a:cubicBezTo>
                <a:cubicBezTo>
                  <a:pt x="268" y="173"/>
                  <a:pt x="268" y="173"/>
                  <a:pt x="267" y="173"/>
                </a:cubicBezTo>
                <a:cubicBezTo>
                  <a:pt x="264" y="174"/>
                  <a:pt x="260" y="174"/>
                  <a:pt x="257" y="175"/>
                </a:cubicBezTo>
                <a:cubicBezTo>
                  <a:pt x="256" y="175"/>
                  <a:pt x="254" y="176"/>
                  <a:pt x="253" y="176"/>
                </a:cubicBezTo>
                <a:cubicBezTo>
                  <a:pt x="249" y="176"/>
                  <a:pt x="244" y="177"/>
                  <a:pt x="240" y="178"/>
                </a:cubicBezTo>
                <a:cubicBezTo>
                  <a:pt x="238" y="178"/>
                  <a:pt x="236" y="178"/>
                  <a:pt x="235" y="179"/>
                </a:cubicBezTo>
                <a:cubicBezTo>
                  <a:pt x="231" y="179"/>
                  <a:pt x="225" y="181"/>
                  <a:pt x="221" y="180"/>
                </a:cubicBezTo>
                <a:cubicBezTo>
                  <a:pt x="226" y="173"/>
                  <a:pt x="230" y="165"/>
                  <a:pt x="235" y="158"/>
                </a:cubicBezTo>
                <a:cubicBezTo>
                  <a:pt x="235" y="156"/>
                  <a:pt x="238" y="154"/>
                  <a:pt x="238" y="152"/>
                </a:cubicBezTo>
                <a:cubicBezTo>
                  <a:pt x="240" y="149"/>
                  <a:pt x="242" y="145"/>
                  <a:pt x="244" y="142"/>
                </a:cubicBezTo>
                <a:cubicBezTo>
                  <a:pt x="243" y="141"/>
                  <a:pt x="246" y="140"/>
                  <a:pt x="245" y="139"/>
                </a:cubicBezTo>
                <a:cubicBezTo>
                  <a:pt x="255" y="117"/>
                  <a:pt x="273" y="95"/>
                  <a:pt x="284" y="73"/>
                </a:cubicBezTo>
                <a:cubicBezTo>
                  <a:pt x="290" y="60"/>
                  <a:pt x="300" y="49"/>
                  <a:pt x="309" y="37"/>
                </a:cubicBezTo>
                <a:cubicBezTo>
                  <a:pt x="309" y="36"/>
                  <a:pt x="309" y="36"/>
                  <a:pt x="309" y="36"/>
                </a:cubicBezTo>
                <a:cubicBezTo>
                  <a:pt x="303" y="42"/>
                  <a:pt x="296" y="49"/>
                  <a:pt x="290" y="56"/>
                </a:cubicBezTo>
                <a:cubicBezTo>
                  <a:pt x="290" y="55"/>
                  <a:pt x="292" y="54"/>
                  <a:pt x="292" y="52"/>
                </a:cubicBezTo>
                <a:cubicBezTo>
                  <a:pt x="290" y="53"/>
                  <a:pt x="290" y="54"/>
                  <a:pt x="289" y="55"/>
                </a:cubicBezTo>
                <a:cubicBezTo>
                  <a:pt x="288" y="56"/>
                  <a:pt x="288" y="57"/>
                  <a:pt x="288" y="58"/>
                </a:cubicBezTo>
                <a:cubicBezTo>
                  <a:pt x="288" y="58"/>
                  <a:pt x="289" y="58"/>
                  <a:pt x="288" y="58"/>
                </a:cubicBezTo>
                <a:cubicBezTo>
                  <a:pt x="287" y="58"/>
                  <a:pt x="286" y="59"/>
                  <a:pt x="285" y="59"/>
                </a:cubicBezTo>
                <a:cubicBezTo>
                  <a:pt x="285" y="58"/>
                  <a:pt x="285" y="58"/>
                  <a:pt x="285" y="58"/>
                </a:cubicBezTo>
                <a:cubicBezTo>
                  <a:pt x="284" y="59"/>
                  <a:pt x="284" y="59"/>
                  <a:pt x="284" y="59"/>
                </a:cubicBezTo>
                <a:cubicBezTo>
                  <a:pt x="283" y="59"/>
                  <a:pt x="283" y="59"/>
                  <a:pt x="283" y="58"/>
                </a:cubicBezTo>
                <a:cubicBezTo>
                  <a:pt x="282" y="59"/>
                  <a:pt x="282" y="59"/>
                  <a:pt x="282" y="59"/>
                </a:cubicBezTo>
                <a:cubicBezTo>
                  <a:pt x="281" y="59"/>
                  <a:pt x="281" y="60"/>
                  <a:pt x="281" y="61"/>
                </a:cubicBezTo>
                <a:cubicBezTo>
                  <a:pt x="282" y="60"/>
                  <a:pt x="283" y="59"/>
                  <a:pt x="284" y="60"/>
                </a:cubicBezTo>
                <a:cubicBezTo>
                  <a:pt x="284" y="60"/>
                  <a:pt x="283" y="60"/>
                  <a:pt x="283" y="61"/>
                </a:cubicBezTo>
                <a:cubicBezTo>
                  <a:pt x="283" y="61"/>
                  <a:pt x="283" y="61"/>
                  <a:pt x="283" y="61"/>
                </a:cubicBezTo>
                <a:cubicBezTo>
                  <a:pt x="283" y="61"/>
                  <a:pt x="283" y="62"/>
                  <a:pt x="283" y="62"/>
                </a:cubicBezTo>
                <a:cubicBezTo>
                  <a:pt x="282" y="62"/>
                  <a:pt x="282" y="61"/>
                  <a:pt x="282" y="61"/>
                </a:cubicBezTo>
                <a:cubicBezTo>
                  <a:pt x="282" y="62"/>
                  <a:pt x="283" y="62"/>
                  <a:pt x="282" y="62"/>
                </a:cubicBezTo>
                <a:cubicBezTo>
                  <a:pt x="282" y="62"/>
                  <a:pt x="282" y="62"/>
                  <a:pt x="282" y="62"/>
                </a:cubicBezTo>
                <a:cubicBezTo>
                  <a:pt x="281" y="62"/>
                  <a:pt x="281" y="62"/>
                  <a:pt x="281" y="63"/>
                </a:cubicBezTo>
                <a:cubicBezTo>
                  <a:pt x="280" y="62"/>
                  <a:pt x="280" y="62"/>
                  <a:pt x="279" y="62"/>
                </a:cubicBezTo>
                <a:cubicBezTo>
                  <a:pt x="278" y="63"/>
                  <a:pt x="279" y="63"/>
                  <a:pt x="280" y="63"/>
                </a:cubicBezTo>
                <a:cubicBezTo>
                  <a:pt x="278" y="65"/>
                  <a:pt x="278" y="65"/>
                  <a:pt x="278" y="65"/>
                </a:cubicBezTo>
                <a:cubicBezTo>
                  <a:pt x="277" y="65"/>
                  <a:pt x="277" y="64"/>
                  <a:pt x="278" y="64"/>
                </a:cubicBezTo>
                <a:cubicBezTo>
                  <a:pt x="275" y="65"/>
                  <a:pt x="277" y="67"/>
                  <a:pt x="275" y="68"/>
                </a:cubicBezTo>
                <a:cubicBezTo>
                  <a:pt x="274" y="67"/>
                  <a:pt x="274" y="67"/>
                  <a:pt x="274" y="67"/>
                </a:cubicBezTo>
                <a:cubicBezTo>
                  <a:pt x="274" y="67"/>
                  <a:pt x="273" y="68"/>
                  <a:pt x="273" y="68"/>
                </a:cubicBezTo>
                <a:cubicBezTo>
                  <a:pt x="273" y="68"/>
                  <a:pt x="273" y="68"/>
                  <a:pt x="273" y="68"/>
                </a:cubicBezTo>
                <a:cubicBezTo>
                  <a:pt x="273" y="68"/>
                  <a:pt x="272" y="68"/>
                  <a:pt x="271" y="69"/>
                </a:cubicBezTo>
                <a:cubicBezTo>
                  <a:pt x="271" y="69"/>
                  <a:pt x="272" y="70"/>
                  <a:pt x="272" y="70"/>
                </a:cubicBezTo>
                <a:cubicBezTo>
                  <a:pt x="270" y="70"/>
                  <a:pt x="270" y="72"/>
                  <a:pt x="268" y="72"/>
                </a:cubicBezTo>
                <a:cubicBezTo>
                  <a:pt x="266" y="75"/>
                  <a:pt x="264" y="79"/>
                  <a:pt x="260" y="80"/>
                </a:cubicBezTo>
                <a:cubicBezTo>
                  <a:pt x="260" y="80"/>
                  <a:pt x="261" y="81"/>
                  <a:pt x="260" y="82"/>
                </a:cubicBezTo>
                <a:cubicBezTo>
                  <a:pt x="260" y="82"/>
                  <a:pt x="259" y="82"/>
                  <a:pt x="259" y="82"/>
                </a:cubicBezTo>
                <a:cubicBezTo>
                  <a:pt x="259" y="83"/>
                  <a:pt x="258" y="83"/>
                  <a:pt x="257" y="84"/>
                </a:cubicBezTo>
                <a:cubicBezTo>
                  <a:pt x="257" y="84"/>
                  <a:pt x="257" y="84"/>
                  <a:pt x="257" y="84"/>
                </a:cubicBezTo>
                <a:cubicBezTo>
                  <a:pt x="255" y="86"/>
                  <a:pt x="255" y="86"/>
                  <a:pt x="255" y="86"/>
                </a:cubicBezTo>
                <a:cubicBezTo>
                  <a:pt x="256" y="86"/>
                  <a:pt x="256" y="86"/>
                  <a:pt x="256" y="86"/>
                </a:cubicBezTo>
                <a:cubicBezTo>
                  <a:pt x="250" y="87"/>
                  <a:pt x="251" y="92"/>
                  <a:pt x="247" y="94"/>
                </a:cubicBezTo>
                <a:cubicBezTo>
                  <a:pt x="246" y="94"/>
                  <a:pt x="246" y="94"/>
                  <a:pt x="246" y="94"/>
                </a:cubicBezTo>
                <a:cubicBezTo>
                  <a:pt x="246" y="95"/>
                  <a:pt x="246" y="95"/>
                  <a:pt x="246" y="95"/>
                </a:cubicBezTo>
                <a:cubicBezTo>
                  <a:pt x="246" y="95"/>
                  <a:pt x="245" y="95"/>
                  <a:pt x="245" y="96"/>
                </a:cubicBezTo>
                <a:cubicBezTo>
                  <a:pt x="246" y="96"/>
                  <a:pt x="246" y="96"/>
                  <a:pt x="246" y="96"/>
                </a:cubicBezTo>
                <a:cubicBezTo>
                  <a:pt x="245" y="96"/>
                  <a:pt x="244" y="98"/>
                  <a:pt x="243" y="98"/>
                </a:cubicBezTo>
                <a:cubicBezTo>
                  <a:pt x="243" y="98"/>
                  <a:pt x="243" y="98"/>
                  <a:pt x="243" y="98"/>
                </a:cubicBezTo>
                <a:cubicBezTo>
                  <a:pt x="243" y="99"/>
                  <a:pt x="243" y="99"/>
                  <a:pt x="243" y="99"/>
                </a:cubicBezTo>
                <a:cubicBezTo>
                  <a:pt x="243" y="99"/>
                  <a:pt x="243" y="99"/>
                  <a:pt x="243" y="99"/>
                </a:cubicBezTo>
                <a:cubicBezTo>
                  <a:pt x="240" y="100"/>
                  <a:pt x="240" y="102"/>
                  <a:pt x="239" y="104"/>
                </a:cubicBezTo>
                <a:cubicBezTo>
                  <a:pt x="236" y="108"/>
                  <a:pt x="234" y="111"/>
                  <a:pt x="229" y="115"/>
                </a:cubicBezTo>
                <a:cubicBezTo>
                  <a:pt x="226" y="121"/>
                  <a:pt x="221" y="127"/>
                  <a:pt x="219" y="133"/>
                </a:cubicBezTo>
                <a:cubicBezTo>
                  <a:pt x="219" y="134"/>
                  <a:pt x="217" y="134"/>
                  <a:pt x="218" y="135"/>
                </a:cubicBezTo>
                <a:cubicBezTo>
                  <a:pt x="214" y="139"/>
                  <a:pt x="214" y="144"/>
                  <a:pt x="212" y="148"/>
                </a:cubicBezTo>
                <a:cubicBezTo>
                  <a:pt x="211" y="149"/>
                  <a:pt x="212" y="150"/>
                  <a:pt x="210" y="151"/>
                </a:cubicBezTo>
                <a:cubicBezTo>
                  <a:pt x="209" y="152"/>
                  <a:pt x="211" y="153"/>
                  <a:pt x="210" y="154"/>
                </a:cubicBezTo>
                <a:cubicBezTo>
                  <a:pt x="209" y="156"/>
                  <a:pt x="209" y="159"/>
                  <a:pt x="206" y="161"/>
                </a:cubicBezTo>
                <a:cubicBezTo>
                  <a:pt x="206" y="163"/>
                  <a:pt x="206" y="164"/>
                  <a:pt x="205" y="167"/>
                </a:cubicBezTo>
                <a:cubicBezTo>
                  <a:pt x="204" y="169"/>
                  <a:pt x="205" y="171"/>
                  <a:pt x="207" y="173"/>
                </a:cubicBezTo>
                <a:cubicBezTo>
                  <a:pt x="207" y="177"/>
                  <a:pt x="208" y="181"/>
                  <a:pt x="211" y="184"/>
                </a:cubicBezTo>
                <a:cubicBezTo>
                  <a:pt x="207" y="185"/>
                  <a:pt x="202" y="185"/>
                  <a:pt x="199" y="187"/>
                </a:cubicBezTo>
                <a:cubicBezTo>
                  <a:pt x="196" y="187"/>
                  <a:pt x="195" y="189"/>
                  <a:pt x="193" y="189"/>
                </a:cubicBezTo>
                <a:cubicBezTo>
                  <a:pt x="195" y="183"/>
                  <a:pt x="199" y="177"/>
                  <a:pt x="201" y="171"/>
                </a:cubicBezTo>
                <a:cubicBezTo>
                  <a:pt x="204" y="165"/>
                  <a:pt x="205" y="159"/>
                  <a:pt x="208" y="153"/>
                </a:cubicBezTo>
                <a:cubicBezTo>
                  <a:pt x="208" y="151"/>
                  <a:pt x="211" y="149"/>
                  <a:pt x="211" y="146"/>
                </a:cubicBezTo>
                <a:cubicBezTo>
                  <a:pt x="208" y="149"/>
                  <a:pt x="207" y="151"/>
                  <a:pt x="205" y="154"/>
                </a:cubicBezTo>
                <a:cubicBezTo>
                  <a:pt x="202" y="159"/>
                  <a:pt x="200" y="164"/>
                  <a:pt x="196" y="168"/>
                </a:cubicBezTo>
                <a:cubicBezTo>
                  <a:pt x="196" y="169"/>
                  <a:pt x="195" y="170"/>
                  <a:pt x="195" y="171"/>
                </a:cubicBezTo>
                <a:cubicBezTo>
                  <a:pt x="193" y="172"/>
                  <a:pt x="193" y="174"/>
                  <a:pt x="191" y="175"/>
                </a:cubicBezTo>
                <a:cubicBezTo>
                  <a:pt x="191" y="177"/>
                  <a:pt x="188" y="179"/>
                  <a:pt x="187" y="182"/>
                </a:cubicBezTo>
                <a:cubicBezTo>
                  <a:pt x="184" y="190"/>
                  <a:pt x="177" y="196"/>
                  <a:pt x="176" y="205"/>
                </a:cubicBezTo>
                <a:cubicBezTo>
                  <a:pt x="174" y="211"/>
                  <a:pt x="173" y="216"/>
                  <a:pt x="171" y="222"/>
                </a:cubicBezTo>
                <a:cubicBezTo>
                  <a:pt x="166" y="224"/>
                  <a:pt x="161" y="225"/>
                  <a:pt x="157" y="226"/>
                </a:cubicBezTo>
                <a:cubicBezTo>
                  <a:pt x="158" y="220"/>
                  <a:pt x="158" y="220"/>
                  <a:pt x="158" y="220"/>
                </a:cubicBezTo>
                <a:cubicBezTo>
                  <a:pt x="160" y="219"/>
                  <a:pt x="158" y="218"/>
                  <a:pt x="160" y="217"/>
                </a:cubicBezTo>
                <a:cubicBezTo>
                  <a:pt x="162" y="210"/>
                  <a:pt x="166" y="205"/>
                  <a:pt x="169" y="198"/>
                </a:cubicBezTo>
                <a:cubicBezTo>
                  <a:pt x="172" y="191"/>
                  <a:pt x="177" y="185"/>
                  <a:pt x="179" y="178"/>
                </a:cubicBezTo>
                <a:cubicBezTo>
                  <a:pt x="184" y="169"/>
                  <a:pt x="187" y="160"/>
                  <a:pt x="191" y="151"/>
                </a:cubicBezTo>
                <a:cubicBezTo>
                  <a:pt x="195" y="143"/>
                  <a:pt x="198" y="134"/>
                  <a:pt x="203" y="125"/>
                </a:cubicBezTo>
                <a:cubicBezTo>
                  <a:pt x="205" y="119"/>
                  <a:pt x="208" y="113"/>
                  <a:pt x="211" y="106"/>
                </a:cubicBezTo>
                <a:cubicBezTo>
                  <a:pt x="211" y="108"/>
                  <a:pt x="213" y="108"/>
                  <a:pt x="214" y="109"/>
                </a:cubicBezTo>
                <a:cubicBezTo>
                  <a:pt x="214" y="107"/>
                  <a:pt x="214" y="107"/>
                  <a:pt x="214" y="107"/>
                </a:cubicBezTo>
                <a:cubicBezTo>
                  <a:pt x="213" y="106"/>
                  <a:pt x="214" y="103"/>
                  <a:pt x="213" y="102"/>
                </a:cubicBezTo>
                <a:cubicBezTo>
                  <a:pt x="215" y="95"/>
                  <a:pt x="220" y="88"/>
                  <a:pt x="222" y="81"/>
                </a:cubicBezTo>
                <a:cubicBezTo>
                  <a:pt x="226" y="77"/>
                  <a:pt x="225" y="72"/>
                  <a:pt x="229" y="67"/>
                </a:cubicBezTo>
                <a:cubicBezTo>
                  <a:pt x="229" y="67"/>
                  <a:pt x="229" y="66"/>
                  <a:pt x="230" y="65"/>
                </a:cubicBezTo>
                <a:cubicBezTo>
                  <a:pt x="230" y="65"/>
                  <a:pt x="230" y="65"/>
                  <a:pt x="230" y="65"/>
                </a:cubicBezTo>
                <a:cubicBezTo>
                  <a:pt x="232" y="61"/>
                  <a:pt x="234" y="57"/>
                  <a:pt x="236" y="52"/>
                </a:cubicBezTo>
                <a:cubicBezTo>
                  <a:pt x="241" y="46"/>
                  <a:pt x="242" y="38"/>
                  <a:pt x="247" y="31"/>
                </a:cubicBezTo>
                <a:cubicBezTo>
                  <a:pt x="247" y="30"/>
                  <a:pt x="247" y="30"/>
                  <a:pt x="246" y="29"/>
                </a:cubicBezTo>
                <a:cubicBezTo>
                  <a:pt x="244" y="29"/>
                  <a:pt x="243" y="30"/>
                  <a:pt x="242" y="31"/>
                </a:cubicBezTo>
                <a:cubicBezTo>
                  <a:pt x="240" y="36"/>
                  <a:pt x="237" y="42"/>
                  <a:pt x="235" y="47"/>
                </a:cubicBezTo>
                <a:cubicBezTo>
                  <a:pt x="235" y="49"/>
                  <a:pt x="232" y="51"/>
                  <a:pt x="233" y="52"/>
                </a:cubicBezTo>
                <a:cubicBezTo>
                  <a:pt x="231" y="53"/>
                  <a:pt x="231" y="54"/>
                  <a:pt x="231" y="56"/>
                </a:cubicBezTo>
                <a:cubicBezTo>
                  <a:pt x="229" y="58"/>
                  <a:pt x="229" y="60"/>
                  <a:pt x="228" y="62"/>
                </a:cubicBezTo>
                <a:cubicBezTo>
                  <a:pt x="227" y="62"/>
                  <a:pt x="226" y="63"/>
                  <a:pt x="227" y="64"/>
                </a:cubicBezTo>
                <a:cubicBezTo>
                  <a:pt x="228" y="64"/>
                  <a:pt x="226" y="65"/>
                  <a:pt x="227" y="65"/>
                </a:cubicBezTo>
                <a:cubicBezTo>
                  <a:pt x="226" y="65"/>
                  <a:pt x="226" y="65"/>
                  <a:pt x="226" y="65"/>
                </a:cubicBezTo>
                <a:cubicBezTo>
                  <a:pt x="226" y="67"/>
                  <a:pt x="223" y="70"/>
                  <a:pt x="223" y="72"/>
                </a:cubicBezTo>
                <a:cubicBezTo>
                  <a:pt x="221" y="74"/>
                  <a:pt x="222" y="76"/>
                  <a:pt x="220" y="78"/>
                </a:cubicBezTo>
                <a:cubicBezTo>
                  <a:pt x="220" y="80"/>
                  <a:pt x="218" y="81"/>
                  <a:pt x="219" y="82"/>
                </a:cubicBezTo>
                <a:cubicBezTo>
                  <a:pt x="219" y="82"/>
                  <a:pt x="217" y="83"/>
                  <a:pt x="218" y="84"/>
                </a:cubicBezTo>
                <a:cubicBezTo>
                  <a:pt x="217" y="85"/>
                  <a:pt x="217" y="85"/>
                  <a:pt x="217" y="85"/>
                </a:cubicBezTo>
                <a:cubicBezTo>
                  <a:pt x="216" y="86"/>
                  <a:pt x="216" y="87"/>
                  <a:pt x="216" y="87"/>
                </a:cubicBezTo>
                <a:cubicBezTo>
                  <a:pt x="215" y="88"/>
                  <a:pt x="216" y="89"/>
                  <a:pt x="215" y="89"/>
                </a:cubicBezTo>
                <a:cubicBezTo>
                  <a:pt x="214" y="89"/>
                  <a:pt x="214" y="89"/>
                  <a:pt x="214" y="89"/>
                </a:cubicBezTo>
                <a:cubicBezTo>
                  <a:pt x="215" y="80"/>
                  <a:pt x="212" y="71"/>
                  <a:pt x="209" y="62"/>
                </a:cubicBezTo>
                <a:cubicBezTo>
                  <a:pt x="209" y="59"/>
                  <a:pt x="207" y="55"/>
                  <a:pt x="206" y="52"/>
                </a:cubicBezTo>
                <a:cubicBezTo>
                  <a:pt x="201" y="42"/>
                  <a:pt x="195" y="32"/>
                  <a:pt x="190" y="22"/>
                </a:cubicBezTo>
                <a:cubicBezTo>
                  <a:pt x="187" y="19"/>
                  <a:pt x="186" y="16"/>
                  <a:pt x="183" y="13"/>
                </a:cubicBezTo>
                <a:cubicBezTo>
                  <a:pt x="181" y="9"/>
                  <a:pt x="178" y="5"/>
                  <a:pt x="176" y="0"/>
                </a:cubicBezTo>
                <a:cubicBezTo>
                  <a:pt x="177" y="3"/>
                  <a:pt x="177" y="3"/>
                  <a:pt x="177" y="3"/>
                </a:cubicBezTo>
                <a:cubicBezTo>
                  <a:pt x="178" y="6"/>
                  <a:pt x="180" y="8"/>
                  <a:pt x="180" y="11"/>
                </a:cubicBezTo>
                <a:cubicBezTo>
                  <a:pt x="177" y="9"/>
                  <a:pt x="178" y="6"/>
                  <a:pt x="176" y="4"/>
                </a:cubicBezTo>
                <a:cubicBezTo>
                  <a:pt x="176" y="5"/>
                  <a:pt x="176" y="5"/>
                  <a:pt x="176" y="6"/>
                </a:cubicBezTo>
                <a:cubicBezTo>
                  <a:pt x="176" y="6"/>
                  <a:pt x="176" y="6"/>
                  <a:pt x="176" y="6"/>
                </a:cubicBezTo>
                <a:cubicBezTo>
                  <a:pt x="177" y="7"/>
                  <a:pt x="178" y="9"/>
                  <a:pt x="178" y="10"/>
                </a:cubicBezTo>
                <a:cubicBezTo>
                  <a:pt x="179" y="11"/>
                  <a:pt x="177" y="11"/>
                  <a:pt x="177" y="12"/>
                </a:cubicBezTo>
                <a:cubicBezTo>
                  <a:pt x="177" y="12"/>
                  <a:pt x="177" y="12"/>
                  <a:pt x="177" y="12"/>
                </a:cubicBezTo>
                <a:cubicBezTo>
                  <a:pt x="177" y="12"/>
                  <a:pt x="177" y="12"/>
                  <a:pt x="177" y="13"/>
                </a:cubicBezTo>
                <a:cubicBezTo>
                  <a:pt x="178" y="12"/>
                  <a:pt x="178" y="12"/>
                  <a:pt x="178" y="11"/>
                </a:cubicBezTo>
                <a:cubicBezTo>
                  <a:pt x="180" y="13"/>
                  <a:pt x="181" y="16"/>
                  <a:pt x="181" y="18"/>
                </a:cubicBezTo>
                <a:cubicBezTo>
                  <a:pt x="180" y="18"/>
                  <a:pt x="180" y="18"/>
                  <a:pt x="180" y="18"/>
                </a:cubicBezTo>
                <a:cubicBezTo>
                  <a:pt x="181" y="18"/>
                  <a:pt x="182" y="19"/>
                  <a:pt x="182" y="19"/>
                </a:cubicBezTo>
                <a:cubicBezTo>
                  <a:pt x="180" y="20"/>
                  <a:pt x="180" y="20"/>
                  <a:pt x="180" y="20"/>
                </a:cubicBezTo>
                <a:cubicBezTo>
                  <a:pt x="180" y="20"/>
                  <a:pt x="180" y="20"/>
                  <a:pt x="180" y="20"/>
                </a:cubicBezTo>
                <a:cubicBezTo>
                  <a:pt x="180" y="20"/>
                  <a:pt x="181" y="20"/>
                  <a:pt x="181" y="20"/>
                </a:cubicBezTo>
                <a:cubicBezTo>
                  <a:pt x="182" y="21"/>
                  <a:pt x="180" y="20"/>
                  <a:pt x="180" y="21"/>
                </a:cubicBezTo>
                <a:cubicBezTo>
                  <a:pt x="178" y="22"/>
                  <a:pt x="181" y="24"/>
                  <a:pt x="179" y="25"/>
                </a:cubicBezTo>
                <a:cubicBezTo>
                  <a:pt x="179" y="25"/>
                  <a:pt x="179" y="25"/>
                  <a:pt x="179" y="25"/>
                </a:cubicBezTo>
                <a:cubicBezTo>
                  <a:pt x="179" y="27"/>
                  <a:pt x="180" y="30"/>
                  <a:pt x="181" y="32"/>
                </a:cubicBezTo>
                <a:cubicBezTo>
                  <a:pt x="183" y="32"/>
                  <a:pt x="181" y="34"/>
                  <a:pt x="181" y="36"/>
                </a:cubicBezTo>
                <a:cubicBezTo>
                  <a:pt x="183" y="37"/>
                  <a:pt x="182" y="38"/>
                  <a:pt x="183" y="39"/>
                </a:cubicBezTo>
                <a:cubicBezTo>
                  <a:pt x="183" y="40"/>
                  <a:pt x="183" y="40"/>
                  <a:pt x="183" y="40"/>
                </a:cubicBezTo>
                <a:cubicBezTo>
                  <a:pt x="184" y="40"/>
                  <a:pt x="184" y="40"/>
                  <a:pt x="184" y="40"/>
                </a:cubicBezTo>
                <a:cubicBezTo>
                  <a:pt x="185" y="42"/>
                  <a:pt x="184" y="45"/>
                  <a:pt x="186" y="47"/>
                </a:cubicBezTo>
                <a:cubicBezTo>
                  <a:pt x="187" y="50"/>
                  <a:pt x="189" y="53"/>
                  <a:pt x="189" y="56"/>
                </a:cubicBezTo>
                <a:cubicBezTo>
                  <a:pt x="190" y="57"/>
                  <a:pt x="190" y="56"/>
                  <a:pt x="190" y="57"/>
                </a:cubicBezTo>
                <a:cubicBezTo>
                  <a:pt x="190" y="57"/>
                  <a:pt x="190" y="57"/>
                  <a:pt x="190" y="57"/>
                </a:cubicBezTo>
                <a:cubicBezTo>
                  <a:pt x="189" y="58"/>
                  <a:pt x="191" y="60"/>
                  <a:pt x="192" y="61"/>
                </a:cubicBezTo>
                <a:cubicBezTo>
                  <a:pt x="191" y="61"/>
                  <a:pt x="191" y="62"/>
                  <a:pt x="192" y="62"/>
                </a:cubicBezTo>
                <a:cubicBezTo>
                  <a:pt x="192" y="66"/>
                  <a:pt x="195" y="70"/>
                  <a:pt x="195" y="74"/>
                </a:cubicBezTo>
                <a:cubicBezTo>
                  <a:pt x="196" y="75"/>
                  <a:pt x="196" y="76"/>
                  <a:pt x="197" y="76"/>
                </a:cubicBezTo>
                <a:cubicBezTo>
                  <a:pt x="195" y="79"/>
                  <a:pt x="199" y="80"/>
                  <a:pt x="198" y="82"/>
                </a:cubicBezTo>
                <a:cubicBezTo>
                  <a:pt x="201" y="85"/>
                  <a:pt x="200" y="88"/>
                  <a:pt x="202" y="91"/>
                </a:cubicBezTo>
                <a:cubicBezTo>
                  <a:pt x="204" y="95"/>
                  <a:pt x="205" y="100"/>
                  <a:pt x="209" y="104"/>
                </a:cubicBezTo>
                <a:cubicBezTo>
                  <a:pt x="205" y="109"/>
                  <a:pt x="204" y="117"/>
                  <a:pt x="200" y="122"/>
                </a:cubicBezTo>
                <a:cubicBezTo>
                  <a:pt x="200" y="126"/>
                  <a:pt x="196" y="130"/>
                  <a:pt x="195" y="134"/>
                </a:cubicBezTo>
                <a:cubicBezTo>
                  <a:pt x="192" y="136"/>
                  <a:pt x="195" y="138"/>
                  <a:pt x="192" y="139"/>
                </a:cubicBezTo>
                <a:cubicBezTo>
                  <a:pt x="192" y="140"/>
                  <a:pt x="193" y="141"/>
                  <a:pt x="192" y="141"/>
                </a:cubicBezTo>
                <a:cubicBezTo>
                  <a:pt x="184" y="159"/>
                  <a:pt x="176" y="177"/>
                  <a:pt x="167" y="195"/>
                </a:cubicBezTo>
                <a:cubicBezTo>
                  <a:pt x="164" y="199"/>
                  <a:pt x="165" y="204"/>
                  <a:pt x="163" y="209"/>
                </a:cubicBezTo>
                <a:cubicBezTo>
                  <a:pt x="162" y="212"/>
                  <a:pt x="159" y="214"/>
                  <a:pt x="159" y="217"/>
                </a:cubicBezTo>
                <a:cubicBezTo>
                  <a:pt x="156" y="220"/>
                  <a:pt x="155" y="224"/>
                  <a:pt x="155" y="227"/>
                </a:cubicBezTo>
                <a:cubicBezTo>
                  <a:pt x="151" y="230"/>
                  <a:pt x="148" y="233"/>
                  <a:pt x="144" y="236"/>
                </a:cubicBezTo>
                <a:cubicBezTo>
                  <a:pt x="145" y="238"/>
                  <a:pt x="139" y="237"/>
                  <a:pt x="141" y="240"/>
                </a:cubicBezTo>
                <a:cubicBezTo>
                  <a:pt x="139" y="241"/>
                  <a:pt x="139" y="242"/>
                  <a:pt x="136" y="243"/>
                </a:cubicBezTo>
                <a:cubicBezTo>
                  <a:pt x="136" y="245"/>
                  <a:pt x="132" y="247"/>
                  <a:pt x="131" y="249"/>
                </a:cubicBezTo>
                <a:cubicBezTo>
                  <a:pt x="128" y="252"/>
                  <a:pt x="127" y="255"/>
                  <a:pt x="124" y="258"/>
                </a:cubicBezTo>
                <a:cubicBezTo>
                  <a:pt x="125" y="258"/>
                  <a:pt x="125" y="258"/>
                  <a:pt x="125" y="258"/>
                </a:cubicBezTo>
                <a:cubicBezTo>
                  <a:pt x="123" y="259"/>
                  <a:pt x="123" y="260"/>
                  <a:pt x="121" y="260"/>
                </a:cubicBezTo>
                <a:cubicBezTo>
                  <a:pt x="120" y="261"/>
                  <a:pt x="119" y="262"/>
                  <a:pt x="118" y="264"/>
                </a:cubicBezTo>
                <a:cubicBezTo>
                  <a:pt x="118" y="264"/>
                  <a:pt x="119" y="263"/>
                  <a:pt x="119" y="264"/>
                </a:cubicBezTo>
                <a:cubicBezTo>
                  <a:pt x="118" y="264"/>
                  <a:pt x="118" y="264"/>
                  <a:pt x="118" y="264"/>
                </a:cubicBezTo>
                <a:cubicBezTo>
                  <a:pt x="118" y="264"/>
                  <a:pt x="118" y="264"/>
                  <a:pt x="118" y="264"/>
                </a:cubicBezTo>
                <a:cubicBezTo>
                  <a:pt x="116" y="264"/>
                  <a:pt x="117" y="265"/>
                  <a:pt x="116" y="266"/>
                </a:cubicBezTo>
                <a:cubicBezTo>
                  <a:pt x="115" y="262"/>
                  <a:pt x="116" y="258"/>
                  <a:pt x="117" y="255"/>
                </a:cubicBezTo>
                <a:cubicBezTo>
                  <a:pt x="117" y="252"/>
                  <a:pt x="117" y="247"/>
                  <a:pt x="118" y="245"/>
                </a:cubicBezTo>
                <a:cubicBezTo>
                  <a:pt x="120" y="247"/>
                  <a:pt x="122" y="248"/>
                  <a:pt x="124" y="250"/>
                </a:cubicBezTo>
                <a:cubicBezTo>
                  <a:pt x="126" y="251"/>
                  <a:pt x="127" y="248"/>
                  <a:pt x="129" y="249"/>
                </a:cubicBezTo>
                <a:cubicBezTo>
                  <a:pt x="130" y="248"/>
                  <a:pt x="129" y="246"/>
                  <a:pt x="130" y="244"/>
                </a:cubicBezTo>
                <a:cubicBezTo>
                  <a:pt x="129" y="237"/>
                  <a:pt x="126" y="231"/>
                  <a:pt x="123" y="224"/>
                </a:cubicBezTo>
                <a:cubicBezTo>
                  <a:pt x="116" y="216"/>
                  <a:pt x="119" y="206"/>
                  <a:pt x="121" y="197"/>
                </a:cubicBezTo>
                <a:cubicBezTo>
                  <a:pt x="120" y="197"/>
                  <a:pt x="120" y="197"/>
                  <a:pt x="120" y="197"/>
                </a:cubicBezTo>
                <a:cubicBezTo>
                  <a:pt x="118" y="201"/>
                  <a:pt x="117" y="204"/>
                  <a:pt x="114" y="207"/>
                </a:cubicBezTo>
                <a:cubicBezTo>
                  <a:pt x="111" y="202"/>
                  <a:pt x="108" y="196"/>
                  <a:pt x="104" y="190"/>
                </a:cubicBezTo>
                <a:cubicBezTo>
                  <a:pt x="103" y="190"/>
                  <a:pt x="103" y="190"/>
                  <a:pt x="103" y="190"/>
                </a:cubicBezTo>
                <a:cubicBezTo>
                  <a:pt x="103" y="187"/>
                  <a:pt x="100" y="184"/>
                  <a:pt x="99" y="182"/>
                </a:cubicBezTo>
                <a:cubicBezTo>
                  <a:pt x="98" y="182"/>
                  <a:pt x="99" y="183"/>
                  <a:pt x="98" y="183"/>
                </a:cubicBezTo>
                <a:cubicBezTo>
                  <a:pt x="97" y="182"/>
                  <a:pt x="97" y="182"/>
                  <a:pt x="97" y="182"/>
                </a:cubicBezTo>
                <a:cubicBezTo>
                  <a:pt x="100" y="181"/>
                  <a:pt x="96" y="178"/>
                  <a:pt x="96" y="177"/>
                </a:cubicBezTo>
                <a:cubicBezTo>
                  <a:pt x="95" y="178"/>
                  <a:pt x="95" y="178"/>
                  <a:pt x="95" y="178"/>
                </a:cubicBezTo>
                <a:cubicBezTo>
                  <a:pt x="94" y="177"/>
                  <a:pt x="95" y="177"/>
                  <a:pt x="95" y="176"/>
                </a:cubicBezTo>
                <a:cubicBezTo>
                  <a:pt x="96" y="177"/>
                  <a:pt x="96" y="177"/>
                  <a:pt x="96" y="177"/>
                </a:cubicBezTo>
                <a:cubicBezTo>
                  <a:pt x="96" y="176"/>
                  <a:pt x="95" y="176"/>
                  <a:pt x="95" y="175"/>
                </a:cubicBezTo>
                <a:cubicBezTo>
                  <a:pt x="95" y="176"/>
                  <a:pt x="95" y="176"/>
                  <a:pt x="95" y="176"/>
                </a:cubicBezTo>
                <a:cubicBezTo>
                  <a:pt x="95" y="176"/>
                  <a:pt x="95" y="176"/>
                  <a:pt x="95" y="176"/>
                </a:cubicBezTo>
                <a:cubicBezTo>
                  <a:pt x="92" y="176"/>
                  <a:pt x="93" y="174"/>
                  <a:pt x="93" y="173"/>
                </a:cubicBezTo>
                <a:cubicBezTo>
                  <a:pt x="91" y="173"/>
                  <a:pt x="91" y="173"/>
                  <a:pt x="91" y="173"/>
                </a:cubicBezTo>
                <a:cubicBezTo>
                  <a:pt x="92" y="173"/>
                  <a:pt x="91" y="172"/>
                  <a:pt x="92" y="172"/>
                </a:cubicBezTo>
                <a:cubicBezTo>
                  <a:pt x="91" y="172"/>
                  <a:pt x="91" y="172"/>
                  <a:pt x="91" y="172"/>
                </a:cubicBezTo>
                <a:cubicBezTo>
                  <a:pt x="91" y="171"/>
                  <a:pt x="91" y="171"/>
                  <a:pt x="91" y="171"/>
                </a:cubicBezTo>
                <a:cubicBezTo>
                  <a:pt x="87" y="170"/>
                  <a:pt x="91" y="168"/>
                  <a:pt x="88" y="167"/>
                </a:cubicBezTo>
                <a:cubicBezTo>
                  <a:pt x="89" y="166"/>
                  <a:pt x="87" y="166"/>
                  <a:pt x="86" y="165"/>
                </a:cubicBezTo>
                <a:cubicBezTo>
                  <a:pt x="86" y="167"/>
                  <a:pt x="88" y="168"/>
                  <a:pt x="88" y="170"/>
                </a:cubicBezTo>
                <a:cubicBezTo>
                  <a:pt x="84" y="163"/>
                  <a:pt x="82" y="156"/>
                  <a:pt x="80" y="148"/>
                </a:cubicBezTo>
                <a:cubicBezTo>
                  <a:pt x="82" y="142"/>
                  <a:pt x="84" y="135"/>
                  <a:pt x="85" y="129"/>
                </a:cubicBezTo>
                <a:cubicBezTo>
                  <a:pt x="83" y="133"/>
                  <a:pt x="83" y="133"/>
                  <a:pt x="83" y="133"/>
                </a:cubicBezTo>
                <a:cubicBezTo>
                  <a:pt x="81" y="136"/>
                  <a:pt x="81" y="141"/>
                  <a:pt x="78" y="144"/>
                </a:cubicBezTo>
                <a:cubicBezTo>
                  <a:pt x="77" y="143"/>
                  <a:pt x="77" y="143"/>
                  <a:pt x="77" y="143"/>
                </a:cubicBezTo>
                <a:cubicBezTo>
                  <a:pt x="77" y="144"/>
                  <a:pt x="78" y="144"/>
                  <a:pt x="78" y="145"/>
                </a:cubicBezTo>
                <a:cubicBezTo>
                  <a:pt x="76" y="148"/>
                  <a:pt x="75" y="151"/>
                  <a:pt x="74" y="154"/>
                </a:cubicBezTo>
                <a:cubicBezTo>
                  <a:pt x="69" y="159"/>
                  <a:pt x="68" y="164"/>
                  <a:pt x="64" y="170"/>
                </a:cubicBezTo>
                <a:cubicBezTo>
                  <a:pt x="62" y="172"/>
                  <a:pt x="61" y="174"/>
                  <a:pt x="58" y="176"/>
                </a:cubicBezTo>
                <a:cubicBezTo>
                  <a:pt x="56" y="175"/>
                  <a:pt x="56" y="175"/>
                  <a:pt x="56" y="175"/>
                </a:cubicBezTo>
                <a:cubicBezTo>
                  <a:pt x="55" y="173"/>
                  <a:pt x="51" y="171"/>
                  <a:pt x="49" y="168"/>
                </a:cubicBezTo>
                <a:cubicBezTo>
                  <a:pt x="49" y="167"/>
                  <a:pt x="49" y="167"/>
                  <a:pt x="49" y="167"/>
                </a:cubicBezTo>
                <a:cubicBezTo>
                  <a:pt x="46" y="166"/>
                  <a:pt x="49" y="164"/>
                  <a:pt x="46" y="163"/>
                </a:cubicBezTo>
                <a:cubicBezTo>
                  <a:pt x="44" y="155"/>
                  <a:pt x="42" y="148"/>
                  <a:pt x="39" y="140"/>
                </a:cubicBezTo>
                <a:cubicBezTo>
                  <a:pt x="40" y="148"/>
                  <a:pt x="43" y="154"/>
                  <a:pt x="44" y="161"/>
                </a:cubicBezTo>
                <a:cubicBezTo>
                  <a:pt x="43" y="161"/>
                  <a:pt x="41" y="160"/>
                  <a:pt x="41" y="159"/>
                </a:cubicBezTo>
                <a:cubicBezTo>
                  <a:pt x="38" y="158"/>
                  <a:pt x="37" y="156"/>
                  <a:pt x="35" y="154"/>
                </a:cubicBezTo>
                <a:cubicBezTo>
                  <a:pt x="33" y="153"/>
                  <a:pt x="32" y="151"/>
                  <a:pt x="30" y="150"/>
                </a:cubicBezTo>
                <a:cubicBezTo>
                  <a:pt x="31" y="149"/>
                  <a:pt x="27" y="149"/>
                  <a:pt x="27" y="147"/>
                </a:cubicBezTo>
                <a:cubicBezTo>
                  <a:pt x="24" y="146"/>
                  <a:pt x="21" y="143"/>
                  <a:pt x="19" y="140"/>
                </a:cubicBezTo>
                <a:cubicBezTo>
                  <a:pt x="19" y="141"/>
                  <a:pt x="19" y="141"/>
                  <a:pt x="19" y="141"/>
                </a:cubicBezTo>
                <a:cubicBezTo>
                  <a:pt x="11" y="136"/>
                  <a:pt x="6" y="130"/>
                  <a:pt x="0" y="124"/>
                </a:cubicBezTo>
                <a:cubicBezTo>
                  <a:pt x="5" y="134"/>
                  <a:pt x="14" y="144"/>
                  <a:pt x="22" y="153"/>
                </a:cubicBezTo>
                <a:cubicBezTo>
                  <a:pt x="23" y="155"/>
                  <a:pt x="25" y="157"/>
                  <a:pt x="26" y="159"/>
                </a:cubicBezTo>
                <a:cubicBezTo>
                  <a:pt x="27" y="160"/>
                  <a:pt x="29" y="160"/>
                  <a:pt x="28" y="162"/>
                </a:cubicBezTo>
                <a:cubicBezTo>
                  <a:pt x="31" y="163"/>
                  <a:pt x="32" y="166"/>
                  <a:pt x="33" y="167"/>
                </a:cubicBezTo>
                <a:cubicBezTo>
                  <a:pt x="37" y="170"/>
                  <a:pt x="40" y="173"/>
                  <a:pt x="43" y="176"/>
                </a:cubicBezTo>
                <a:cubicBezTo>
                  <a:pt x="43" y="176"/>
                  <a:pt x="43" y="176"/>
                  <a:pt x="43" y="176"/>
                </a:cubicBezTo>
                <a:cubicBezTo>
                  <a:pt x="49" y="179"/>
                  <a:pt x="49" y="184"/>
                  <a:pt x="50" y="189"/>
                </a:cubicBezTo>
                <a:cubicBezTo>
                  <a:pt x="49" y="190"/>
                  <a:pt x="51" y="191"/>
                  <a:pt x="49" y="192"/>
                </a:cubicBezTo>
                <a:cubicBezTo>
                  <a:pt x="46" y="197"/>
                  <a:pt x="45" y="202"/>
                  <a:pt x="44" y="207"/>
                </a:cubicBezTo>
                <a:cubicBezTo>
                  <a:pt x="40" y="218"/>
                  <a:pt x="40" y="230"/>
                  <a:pt x="42" y="242"/>
                </a:cubicBezTo>
                <a:cubicBezTo>
                  <a:pt x="41" y="243"/>
                  <a:pt x="43" y="245"/>
                  <a:pt x="43" y="246"/>
                </a:cubicBezTo>
                <a:cubicBezTo>
                  <a:pt x="43" y="247"/>
                  <a:pt x="42" y="248"/>
                  <a:pt x="44" y="249"/>
                </a:cubicBezTo>
                <a:cubicBezTo>
                  <a:pt x="43" y="254"/>
                  <a:pt x="49" y="256"/>
                  <a:pt x="54" y="259"/>
                </a:cubicBezTo>
                <a:cubicBezTo>
                  <a:pt x="55" y="258"/>
                  <a:pt x="55" y="258"/>
                  <a:pt x="55" y="258"/>
                </a:cubicBezTo>
                <a:cubicBezTo>
                  <a:pt x="55" y="256"/>
                  <a:pt x="56" y="253"/>
                  <a:pt x="57" y="251"/>
                </a:cubicBezTo>
                <a:cubicBezTo>
                  <a:pt x="59" y="236"/>
                  <a:pt x="65" y="222"/>
                  <a:pt x="67" y="207"/>
                </a:cubicBezTo>
                <a:cubicBezTo>
                  <a:pt x="66" y="206"/>
                  <a:pt x="69" y="206"/>
                  <a:pt x="67" y="205"/>
                </a:cubicBezTo>
                <a:cubicBezTo>
                  <a:pt x="69" y="203"/>
                  <a:pt x="68" y="200"/>
                  <a:pt x="70" y="197"/>
                </a:cubicBezTo>
                <a:cubicBezTo>
                  <a:pt x="71" y="183"/>
                  <a:pt x="74" y="169"/>
                  <a:pt x="78" y="155"/>
                </a:cubicBezTo>
                <a:cubicBezTo>
                  <a:pt x="79" y="160"/>
                  <a:pt x="80" y="167"/>
                  <a:pt x="83" y="172"/>
                </a:cubicBezTo>
                <a:cubicBezTo>
                  <a:pt x="83" y="173"/>
                  <a:pt x="83" y="173"/>
                  <a:pt x="83" y="173"/>
                </a:cubicBezTo>
                <a:cubicBezTo>
                  <a:pt x="84" y="174"/>
                  <a:pt x="83" y="176"/>
                  <a:pt x="84" y="177"/>
                </a:cubicBezTo>
                <a:cubicBezTo>
                  <a:pt x="85" y="177"/>
                  <a:pt x="85" y="177"/>
                  <a:pt x="85" y="177"/>
                </a:cubicBezTo>
                <a:cubicBezTo>
                  <a:pt x="84" y="180"/>
                  <a:pt x="85" y="182"/>
                  <a:pt x="86" y="185"/>
                </a:cubicBezTo>
                <a:cubicBezTo>
                  <a:pt x="90" y="193"/>
                  <a:pt x="91" y="202"/>
                  <a:pt x="96" y="210"/>
                </a:cubicBezTo>
                <a:cubicBezTo>
                  <a:pt x="97" y="214"/>
                  <a:pt x="100" y="218"/>
                  <a:pt x="102" y="222"/>
                </a:cubicBezTo>
                <a:cubicBezTo>
                  <a:pt x="102" y="227"/>
                  <a:pt x="106" y="231"/>
                  <a:pt x="108" y="235"/>
                </a:cubicBezTo>
                <a:cubicBezTo>
                  <a:pt x="107" y="240"/>
                  <a:pt x="105" y="245"/>
                  <a:pt x="105" y="250"/>
                </a:cubicBezTo>
                <a:cubicBezTo>
                  <a:pt x="107" y="257"/>
                  <a:pt x="106" y="265"/>
                  <a:pt x="109" y="273"/>
                </a:cubicBezTo>
                <a:cubicBezTo>
                  <a:pt x="105" y="277"/>
                  <a:pt x="105" y="277"/>
                  <a:pt x="105" y="277"/>
                </a:cubicBezTo>
                <a:cubicBezTo>
                  <a:pt x="106" y="278"/>
                  <a:pt x="106" y="278"/>
                  <a:pt x="106" y="278"/>
                </a:cubicBezTo>
                <a:cubicBezTo>
                  <a:pt x="106" y="279"/>
                  <a:pt x="105" y="277"/>
                  <a:pt x="104" y="278"/>
                </a:cubicBezTo>
                <a:cubicBezTo>
                  <a:pt x="106" y="279"/>
                  <a:pt x="106" y="279"/>
                  <a:pt x="106" y="279"/>
                </a:cubicBezTo>
                <a:cubicBezTo>
                  <a:pt x="104" y="280"/>
                  <a:pt x="104" y="280"/>
                  <a:pt x="104" y="280"/>
                </a:cubicBezTo>
                <a:cubicBezTo>
                  <a:pt x="104" y="280"/>
                  <a:pt x="104" y="280"/>
                  <a:pt x="104" y="280"/>
                </a:cubicBezTo>
                <a:cubicBezTo>
                  <a:pt x="103" y="280"/>
                  <a:pt x="102" y="281"/>
                  <a:pt x="102" y="281"/>
                </a:cubicBezTo>
                <a:cubicBezTo>
                  <a:pt x="102" y="281"/>
                  <a:pt x="102" y="281"/>
                  <a:pt x="103" y="281"/>
                </a:cubicBezTo>
                <a:cubicBezTo>
                  <a:pt x="103" y="282"/>
                  <a:pt x="101" y="281"/>
                  <a:pt x="100" y="282"/>
                </a:cubicBezTo>
                <a:cubicBezTo>
                  <a:pt x="100" y="282"/>
                  <a:pt x="100" y="283"/>
                  <a:pt x="101" y="283"/>
                </a:cubicBezTo>
                <a:cubicBezTo>
                  <a:pt x="99" y="283"/>
                  <a:pt x="99" y="284"/>
                  <a:pt x="98" y="285"/>
                </a:cubicBezTo>
                <a:cubicBezTo>
                  <a:pt x="99" y="285"/>
                  <a:pt x="99" y="285"/>
                  <a:pt x="99" y="285"/>
                </a:cubicBezTo>
                <a:cubicBezTo>
                  <a:pt x="99" y="285"/>
                  <a:pt x="99" y="284"/>
                  <a:pt x="100" y="284"/>
                </a:cubicBezTo>
                <a:cubicBezTo>
                  <a:pt x="101" y="284"/>
                  <a:pt x="98" y="285"/>
                  <a:pt x="98" y="287"/>
                </a:cubicBezTo>
                <a:cubicBezTo>
                  <a:pt x="98" y="286"/>
                  <a:pt x="97" y="287"/>
                  <a:pt x="97" y="286"/>
                </a:cubicBezTo>
                <a:cubicBezTo>
                  <a:pt x="97" y="287"/>
                  <a:pt x="97" y="287"/>
                  <a:pt x="97" y="287"/>
                </a:cubicBezTo>
                <a:cubicBezTo>
                  <a:pt x="97" y="287"/>
                  <a:pt x="97" y="287"/>
                  <a:pt x="98" y="287"/>
                </a:cubicBezTo>
                <a:cubicBezTo>
                  <a:pt x="96" y="288"/>
                  <a:pt x="96" y="288"/>
                  <a:pt x="96" y="288"/>
                </a:cubicBezTo>
                <a:cubicBezTo>
                  <a:pt x="97" y="288"/>
                  <a:pt x="96" y="288"/>
                  <a:pt x="96" y="289"/>
                </a:cubicBezTo>
                <a:cubicBezTo>
                  <a:pt x="95" y="289"/>
                  <a:pt x="95" y="289"/>
                  <a:pt x="95" y="289"/>
                </a:cubicBezTo>
                <a:cubicBezTo>
                  <a:pt x="95" y="289"/>
                  <a:pt x="94" y="289"/>
                  <a:pt x="94" y="290"/>
                </a:cubicBezTo>
                <a:cubicBezTo>
                  <a:pt x="94" y="290"/>
                  <a:pt x="94" y="290"/>
                  <a:pt x="94" y="290"/>
                </a:cubicBezTo>
                <a:cubicBezTo>
                  <a:pt x="95" y="291"/>
                  <a:pt x="94" y="291"/>
                  <a:pt x="93" y="292"/>
                </a:cubicBezTo>
                <a:cubicBezTo>
                  <a:pt x="92" y="291"/>
                  <a:pt x="92" y="291"/>
                  <a:pt x="92" y="291"/>
                </a:cubicBezTo>
                <a:cubicBezTo>
                  <a:pt x="92" y="292"/>
                  <a:pt x="92" y="292"/>
                  <a:pt x="92" y="292"/>
                </a:cubicBezTo>
                <a:cubicBezTo>
                  <a:pt x="92" y="293"/>
                  <a:pt x="92" y="293"/>
                  <a:pt x="92" y="293"/>
                </a:cubicBezTo>
                <a:cubicBezTo>
                  <a:pt x="92" y="293"/>
                  <a:pt x="92" y="293"/>
                  <a:pt x="92" y="293"/>
                </a:cubicBezTo>
                <a:cubicBezTo>
                  <a:pt x="92" y="293"/>
                  <a:pt x="91" y="293"/>
                  <a:pt x="91" y="293"/>
                </a:cubicBezTo>
                <a:cubicBezTo>
                  <a:pt x="91" y="293"/>
                  <a:pt x="91" y="293"/>
                  <a:pt x="91" y="293"/>
                </a:cubicBezTo>
                <a:cubicBezTo>
                  <a:pt x="91" y="294"/>
                  <a:pt x="91" y="293"/>
                  <a:pt x="92" y="294"/>
                </a:cubicBezTo>
                <a:cubicBezTo>
                  <a:pt x="88" y="297"/>
                  <a:pt x="86" y="300"/>
                  <a:pt x="84" y="304"/>
                </a:cubicBezTo>
                <a:cubicBezTo>
                  <a:pt x="84" y="304"/>
                  <a:pt x="84" y="304"/>
                  <a:pt x="84" y="304"/>
                </a:cubicBezTo>
                <a:cubicBezTo>
                  <a:pt x="82" y="305"/>
                  <a:pt x="82" y="305"/>
                  <a:pt x="82" y="305"/>
                </a:cubicBezTo>
                <a:cubicBezTo>
                  <a:pt x="82" y="308"/>
                  <a:pt x="79" y="310"/>
                  <a:pt x="78" y="313"/>
                </a:cubicBezTo>
                <a:cubicBezTo>
                  <a:pt x="74" y="316"/>
                  <a:pt x="73" y="320"/>
                  <a:pt x="69" y="323"/>
                </a:cubicBezTo>
                <a:cubicBezTo>
                  <a:pt x="68" y="326"/>
                  <a:pt x="66" y="329"/>
                  <a:pt x="64" y="332"/>
                </a:cubicBezTo>
                <a:cubicBezTo>
                  <a:pt x="62" y="333"/>
                  <a:pt x="63" y="335"/>
                  <a:pt x="61" y="336"/>
                </a:cubicBezTo>
                <a:cubicBezTo>
                  <a:pt x="59" y="339"/>
                  <a:pt x="54" y="342"/>
                  <a:pt x="55" y="345"/>
                </a:cubicBezTo>
                <a:cubicBezTo>
                  <a:pt x="56" y="345"/>
                  <a:pt x="56" y="346"/>
                  <a:pt x="56" y="347"/>
                </a:cubicBezTo>
                <a:cubicBezTo>
                  <a:pt x="57" y="348"/>
                  <a:pt x="58" y="350"/>
                  <a:pt x="60" y="350"/>
                </a:cubicBezTo>
                <a:cubicBezTo>
                  <a:pt x="63" y="346"/>
                  <a:pt x="64" y="343"/>
                  <a:pt x="67" y="339"/>
                </a:cubicBezTo>
                <a:cubicBezTo>
                  <a:pt x="68" y="335"/>
                  <a:pt x="72" y="331"/>
                  <a:pt x="74" y="327"/>
                </a:cubicBezTo>
                <a:cubicBezTo>
                  <a:pt x="87" y="309"/>
                  <a:pt x="103" y="291"/>
                  <a:pt x="119" y="274"/>
                </a:cubicBezTo>
                <a:cubicBezTo>
                  <a:pt x="118" y="274"/>
                  <a:pt x="119" y="273"/>
                  <a:pt x="120" y="273"/>
                </a:cubicBezTo>
                <a:cubicBezTo>
                  <a:pt x="119" y="273"/>
                  <a:pt x="119" y="273"/>
                  <a:pt x="119" y="273"/>
                </a:cubicBezTo>
                <a:cubicBezTo>
                  <a:pt x="122" y="272"/>
                  <a:pt x="120" y="269"/>
                  <a:pt x="124" y="269"/>
                </a:cubicBezTo>
                <a:cubicBezTo>
                  <a:pt x="129" y="263"/>
                  <a:pt x="129" y="263"/>
                  <a:pt x="129" y="263"/>
                </a:cubicBezTo>
                <a:cubicBezTo>
                  <a:pt x="129" y="262"/>
                  <a:pt x="130" y="261"/>
                  <a:pt x="132" y="261"/>
                </a:cubicBezTo>
                <a:cubicBezTo>
                  <a:pt x="138" y="255"/>
                  <a:pt x="145" y="249"/>
                  <a:pt x="150" y="242"/>
                </a:cubicBezTo>
                <a:cubicBezTo>
                  <a:pt x="152" y="242"/>
                  <a:pt x="155" y="241"/>
                  <a:pt x="155" y="239"/>
                </a:cubicBezTo>
                <a:cubicBezTo>
                  <a:pt x="155" y="238"/>
                  <a:pt x="154" y="237"/>
                  <a:pt x="154" y="236"/>
                </a:cubicBezTo>
                <a:cubicBezTo>
                  <a:pt x="162" y="234"/>
                  <a:pt x="171" y="232"/>
                  <a:pt x="178" y="231"/>
                </a:cubicBezTo>
                <a:cubicBezTo>
                  <a:pt x="180" y="231"/>
                  <a:pt x="180" y="231"/>
                  <a:pt x="181" y="231"/>
                </a:cubicBezTo>
                <a:cubicBezTo>
                  <a:pt x="186" y="229"/>
                  <a:pt x="191" y="229"/>
                  <a:pt x="196" y="227"/>
                </a:cubicBezTo>
                <a:cubicBezTo>
                  <a:pt x="201" y="227"/>
                  <a:pt x="206" y="225"/>
                  <a:pt x="211" y="225"/>
                </a:cubicBezTo>
                <a:cubicBezTo>
                  <a:pt x="222" y="223"/>
                  <a:pt x="232" y="220"/>
                  <a:pt x="243" y="218"/>
                </a:cubicBezTo>
                <a:cubicBezTo>
                  <a:pt x="246" y="219"/>
                  <a:pt x="249" y="221"/>
                  <a:pt x="253" y="221"/>
                </a:cubicBezTo>
                <a:cubicBezTo>
                  <a:pt x="258" y="222"/>
                  <a:pt x="263" y="225"/>
                  <a:pt x="268" y="226"/>
                </a:cubicBezTo>
                <a:cubicBezTo>
                  <a:pt x="274" y="228"/>
                  <a:pt x="279" y="231"/>
                  <a:pt x="285" y="232"/>
                </a:cubicBezTo>
                <a:cubicBezTo>
                  <a:pt x="296" y="236"/>
                  <a:pt x="307" y="240"/>
                  <a:pt x="318" y="243"/>
                </a:cubicBezTo>
                <a:cubicBezTo>
                  <a:pt x="320" y="244"/>
                  <a:pt x="323" y="245"/>
                  <a:pt x="325" y="244"/>
                </a:cubicBezTo>
                <a:cubicBezTo>
                  <a:pt x="336" y="247"/>
                  <a:pt x="349" y="250"/>
                  <a:pt x="360" y="252"/>
                </a:cubicBezTo>
                <a:cubicBezTo>
                  <a:pt x="354" y="250"/>
                  <a:pt x="349" y="248"/>
                  <a:pt x="344" y="246"/>
                </a:cubicBezTo>
                <a:cubicBezTo>
                  <a:pt x="344" y="246"/>
                  <a:pt x="344" y="246"/>
                  <a:pt x="344" y="246"/>
                </a:cubicBezTo>
                <a:cubicBezTo>
                  <a:pt x="351" y="248"/>
                  <a:pt x="359" y="249"/>
                  <a:pt x="365" y="250"/>
                </a:cubicBezTo>
                <a:cubicBezTo>
                  <a:pt x="361" y="248"/>
                  <a:pt x="355" y="247"/>
                  <a:pt x="352" y="244"/>
                </a:cubicBezTo>
                <a:cubicBezTo>
                  <a:pt x="353" y="245"/>
                  <a:pt x="353" y="245"/>
                  <a:pt x="353" y="245"/>
                </a:cubicBezTo>
                <a:cubicBezTo>
                  <a:pt x="352" y="244"/>
                  <a:pt x="351" y="244"/>
                  <a:pt x="351" y="244"/>
                </a:cubicBezTo>
                <a:cubicBezTo>
                  <a:pt x="351" y="245"/>
                  <a:pt x="351" y="245"/>
                  <a:pt x="351" y="245"/>
                </a:cubicBezTo>
                <a:cubicBezTo>
                  <a:pt x="351" y="244"/>
                  <a:pt x="350" y="244"/>
                  <a:pt x="349" y="244"/>
                </a:cubicBezTo>
                <a:cubicBezTo>
                  <a:pt x="349" y="243"/>
                  <a:pt x="350" y="243"/>
                  <a:pt x="349" y="243"/>
                </a:cubicBezTo>
                <a:cubicBezTo>
                  <a:pt x="348" y="243"/>
                  <a:pt x="347" y="242"/>
                  <a:pt x="346" y="241"/>
                </a:cubicBezTo>
                <a:cubicBezTo>
                  <a:pt x="345" y="241"/>
                  <a:pt x="345" y="242"/>
                  <a:pt x="344" y="242"/>
                </a:cubicBezTo>
                <a:cubicBezTo>
                  <a:pt x="344" y="242"/>
                  <a:pt x="344" y="242"/>
                  <a:pt x="344" y="242"/>
                </a:cubicBezTo>
                <a:cubicBezTo>
                  <a:pt x="343" y="241"/>
                  <a:pt x="344" y="241"/>
                  <a:pt x="344" y="241"/>
                </a:cubicBezTo>
                <a:cubicBezTo>
                  <a:pt x="341" y="239"/>
                  <a:pt x="340" y="238"/>
                  <a:pt x="337" y="236"/>
                </a:cubicBezTo>
                <a:cubicBezTo>
                  <a:pt x="339" y="236"/>
                  <a:pt x="339" y="236"/>
                  <a:pt x="339" y="236"/>
                </a:cubicBezTo>
                <a:cubicBezTo>
                  <a:pt x="335" y="234"/>
                  <a:pt x="329" y="234"/>
                  <a:pt x="326" y="231"/>
                </a:cubicBezTo>
                <a:cubicBezTo>
                  <a:pt x="324" y="231"/>
                  <a:pt x="323" y="230"/>
                  <a:pt x="321" y="229"/>
                </a:cubicBezTo>
                <a:cubicBezTo>
                  <a:pt x="318" y="228"/>
                  <a:pt x="314" y="227"/>
                  <a:pt x="312" y="225"/>
                </a:cubicBezTo>
                <a:cubicBezTo>
                  <a:pt x="304" y="222"/>
                  <a:pt x="298" y="220"/>
                  <a:pt x="290" y="217"/>
                </a:cubicBezTo>
                <a:cubicBezTo>
                  <a:pt x="287" y="216"/>
                  <a:pt x="284" y="215"/>
                  <a:pt x="282" y="214"/>
                </a:cubicBezTo>
                <a:cubicBezTo>
                  <a:pt x="277" y="213"/>
                  <a:pt x="273" y="211"/>
                  <a:pt x="269" y="210"/>
                </a:cubicBezTo>
                <a:cubicBezTo>
                  <a:pt x="273" y="208"/>
                  <a:pt x="277" y="207"/>
                  <a:pt x="281" y="206"/>
                </a:cubicBezTo>
                <a:cubicBezTo>
                  <a:pt x="277" y="206"/>
                  <a:pt x="274" y="208"/>
                  <a:pt x="270" y="207"/>
                </a:cubicBezTo>
                <a:cubicBezTo>
                  <a:pt x="270" y="206"/>
                  <a:pt x="271" y="206"/>
                  <a:pt x="272" y="206"/>
                </a:cubicBezTo>
                <a:cubicBezTo>
                  <a:pt x="268" y="206"/>
                  <a:pt x="264" y="207"/>
                  <a:pt x="260" y="207"/>
                </a:cubicBezTo>
                <a:cubicBezTo>
                  <a:pt x="259" y="205"/>
                  <a:pt x="256" y="208"/>
                  <a:pt x="255" y="206"/>
                </a:cubicBezTo>
                <a:cubicBezTo>
                  <a:pt x="245" y="204"/>
                  <a:pt x="237" y="203"/>
                  <a:pt x="228" y="201"/>
                </a:cubicBezTo>
                <a:cubicBezTo>
                  <a:pt x="232" y="200"/>
                  <a:pt x="236" y="199"/>
                  <a:pt x="240" y="199"/>
                </a:cubicBezTo>
                <a:cubicBezTo>
                  <a:pt x="240" y="198"/>
                  <a:pt x="242" y="199"/>
                  <a:pt x="243" y="198"/>
                </a:cubicBezTo>
                <a:cubicBezTo>
                  <a:pt x="257" y="196"/>
                  <a:pt x="270" y="193"/>
                  <a:pt x="283" y="190"/>
                </a:cubicBezTo>
                <a:cubicBezTo>
                  <a:pt x="291" y="188"/>
                  <a:pt x="299" y="188"/>
                  <a:pt x="306" y="186"/>
                </a:cubicBezTo>
                <a:cubicBezTo>
                  <a:pt x="313" y="184"/>
                  <a:pt x="321" y="183"/>
                  <a:pt x="327" y="181"/>
                </a:cubicBezTo>
                <a:cubicBezTo>
                  <a:pt x="337" y="179"/>
                  <a:pt x="345" y="175"/>
                  <a:pt x="355" y="174"/>
                </a:cubicBezTo>
                <a:cubicBezTo>
                  <a:pt x="363" y="171"/>
                  <a:pt x="372" y="170"/>
                  <a:pt x="380" y="167"/>
                </a:cubicBezTo>
                <a:cubicBezTo>
                  <a:pt x="376" y="167"/>
                  <a:pt x="372" y="168"/>
                  <a:pt x="369" y="168"/>
                </a:cubicBezTo>
                <a:cubicBezTo>
                  <a:pt x="375" y="166"/>
                  <a:pt x="382" y="165"/>
                  <a:pt x="389" y="163"/>
                </a:cubicBezTo>
                <a:cubicBezTo>
                  <a:pt x="386" y="163"/>
                  <a:pt x="383" y="162"/>
                  <a:pt x="381" y="164"/>
                </a:cubicBezTo>
                <a:close/>
                <a:moveTo>
                  <a:pt x="52" y="187"/>
                </a:moveTo>
                <a:cubicBezTo>
                  <a:pt x="49" y="180"/>
                  <a:pt x="49" y="180"/>
                  <a:pt x="49" y="180"/>
                </a:cubicBezTo>
                <a:cubicBezTo>
                  <a:pt x="51" y="180"/>
                  <a:pt x="53" y="181"/>
                  <a:pt x="55" y="182"/>
                </a:cubicBezTo>
                <a:cubicBezTo>
                  <a:pt x="54" y="184"/>
                  <a:pt x="54" y="186"/>
                  <a:pt x="52" y="187"/>
                </a:cubicBezTo>
                <a:close/>
                <a:moveTo>
                  <a:pt x="79" y="153"/>
                </a:moveTo>
                <a:cubicBezTo>
                  <a:pt x="79" y="151"/>
                  <a:pt x="79" y="151"/>
                  <a:pt x="79" y="151"/>
                </a:cubicBezTo>
                <a:cubicBezTo>
                  <a:pt x="80" y="152"/>
                  <a:pt x="80" y="152"/>
                  <a:pt x="80" y="152"/>
                </a:cubicBezTo>
                <a:cubicBezTo>
                  <a:pt x="78" y="152"/>
                  <a:pt x="80" y="155"/>
                  <a:pt x="80" y="156"/>
                </a:cubicBezTo>
                <a:cubicBezTo>
                  <a:pt x="81" y="158"/>
                  <a:pt x="81" y="160"/>
                  <a:pt x="83" y="161"/>
                </a:cubicBezTo>
                <a:cubicBezTo>
                  <a:pt x="82" y="161"/>
                  <a:pt x="82" y="162"/>
                  <a:pt x="82" y="162"/>
                </a:cubicBezTo>
                <a:cubicBezTo>
                  <a:pt x="83" y="163"/>
                  <a:pt x="83" y="164"/>
                  <a:pt x="83" y="165"/>
                </a:cubicBezTo>
                <a:cubicBezTo>
                  <a:pt x="81" y="162"/>
                  <a:pt x="80" y="157"/>
                  <a:pt x="79" y="153"/>
                </a:cubicBezTo>
                <a:close/>
                <a:moveTo>
                  <a:pt x="186" y="217"/>
                </a:moveTo>
                <a:cubicBezTo>
                  <a:pt x="183" y="217"/>
                  <a:pt x="181" y="219"/>
                  <a:pt x="178" y="218"/>
                </a:cubicBezTo>
                <a:cubicBezTo>
                  <a:pt x="178" y="219"/>
                  <a:pt x="178" y="219"/>
                  <a:pt x="177" y="219"/>
                </a:cubicBezTo>
                <a:cubicBezTo>
                  <a:pt x="177" y="219"/>
                  <a:pt x="177" y="219"/>
                  <a:pt x="177" y="219"/>
                </a:cubicBezTo>
                <a:cubicBezTo>
                  <a:pt x="177" y="219"/>
                  <a:pt x="177" y="219"/>
                  <a:pt x="177" y="219"/>
                </a:cubicBezTo>
                <a:cubicBezTo>
                  <a:pt x="177" y="219"/>
                  <a:pt x="177" y="219"/>
                  <a:pt x="176" y="219"/>
                </a:cubicBezTo>
                <a:cubicBezTo>
                  <a:pt x="177" y="215"/>
                  <a:pt x="180" y="212"/>
                  <a:pt x="182" y="209"/>
                </a:cubicBezTo>
                <a:cubicBezTo>
                  <a:pt x="183" y="209"/>
                  <a:pt x="183" y="209"/>
                  <a:pt x="183" y="209"/>
                </a:cubicBezTo>
                <a:cubicBezTo>
                  <a:pt x="182" y="209"/>
                  <a:pt x="182" y="209"/>
                  <a:pt x="182" y="209"/>
                </a:cubicBezTo>
                <a:cubicBezTo>
                  <a:pt x="183" y="210"/>
                  <a:pt x="185" y="211"/>
                  <a:pt x="187" y="210"/>
                </a:cubicBezTo>
                <a:cubicBezTo>
                  <a:pt x="194" y="208"/>
                  <a:pt x="201" y="205"/>
                  <a:pt x="209" y="207"/>
                </a:cubicBezTo>
                <a:cubicBezTo>
                  <a:pt x="209" y="208"/>
                  <a:pt x="211" y="208"/>
                  <a:pt x="213" y="208"/>
                </a:cubicBezTo>
                <a:cubicBezTo>
                  <a:pt x="215" y="209"/>
                  <a:pt x="217" y="209"/>
                  <a:pt x="219" y="210"/>
                </a:cubicBezTo>
                <a:cubicBezTo>
                  <a:pt x="208" y="212"/>
                  <a:pt x="196" y="214"/>
                  <a:pt x="186" y="217"/>
                </a:cubicBezTo>
                <a:close/>
                <a:moveTo>
                  <a:pt x="360" y="168"/>
                </a:moveTo>
                <a:cubicBezTo>
                  <a:pt x="359" y="168"/>
                  <a:pt x="361" y="167"/>
                  <a:pt x="361" y="167"/>
                </a:cubicBezTo>
                <a:cubicBezTo>
                  <a:pt x="362" y="167"/>
                  <a:pt x="362" y="167"/>
                  <a:pt x="362" y="167"/>
                </a:cubicBezTo>
                <a:lnTo>
                  <a:pt x="360" y="168"/>
                </a:lnTo>
                <a:close/>
              </a:path>
            </a:pathLst>
          </a:custGeom>
          <a:solidFill>
            <a:srgbClr val="3F4447"/>
          </a:solidFill>
          <a:ln>
            <a:noFill/>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113002" y="0"/>
            <a:ext cx="3205251" cy="2346768"/>
          </a:xfrm>
          <a:prstGeom prst="rect">
            <a:avLst/>
          </a:prstGeom>
        </p:spPr>
      </p:pic>
      <p:pic>
        <p:nvPicPr>
          <p:cNvPr id="14" name="图片 1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4554" r="11993" b="5493"/>
          <a:stretch>
            <a:fillRect/>
          </a:stretch>
        </p:blipFill>
        <p:spPr>
          <a:xfrm>
            <a:off x="0" y="4428020"/>
            <a:ext cx="2088351" cy="2429980"/>
          </a:xfrm>
          <a:prstGeom prst="rect">
            <a:avLst/>
          </a:prstGeom>
        </p:spPr>
      </p:pic>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b="63982"/>
          <a:stretch>
            <a:fillRect/>
          </a:stretch>
        </p:blipFill>
        <p:spPr>
          <a:xfrm>
            <a:off x="324464" y="-740939"/>
            <a:ext cx="11867535" cy="7598939"/>
          </a:xfrm>
          <a:prstGeom prst="rect">
            <a:avLst/>
          </a:prstGeom>
        </p:spPr>
      </p:pic>
      <p:sp>
        <p:nvSpPr>
          <p:cNvPr id="20" name="矩形 19"/>
          <p:cNvSpPr/>
          <p:nvPr/>
        </p:nvSpPr>
        <p:spPr>
          <a:xfrm>
            <a:off x="942340" y="318770"/>
            <a:ext cx="8293735" cy="3043555"/>
          </a:xfrm>
          <a:prstGeom prst="rect">
            <a:avLst/>
          </a:prstGeom>
          <a:solidFill>
            <a:schemeClr val="accent3">
              <a:alpha val="50000"/>
            </a:schemeClr>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20"/>
          <p:cNvSpPr/>
          <p:nvPr/>
        </p:nvSpPr>
        <p:spPr>
          <a:xfrm>
            <a:off x="2923736" y="3584916"/>
            <a:ext cx="8046719" cy="2250831"/>
          </a:xfrm>
          <a:prstGeom prst="rect">
            <a:avLst/>
          </a:prstGeom>
          <a:solidFill>
            <a:schemeClr val="accent3">
              <a:alpha val="50000"/>
            </a:schemeClr>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文本框 21"/>
          <p:cNvSpPr txBox="1"/>
          <p:nvPr/>
        </p:nvSpPr>
        <p:spPr>
          <a:xfrm>
            <a:off x="942340" y="318770"/>
            <a:ext cx="8407400" cy="3046095"/>
          </a:xfrm>
          <a:prstGeom prst="rect">
            <a:avLst/>
          </a:prstGeom>
          <a:noFill/>
        </p:spPr>
        <p:txBody>
          <a:bodyPr vert="horz" wrap="square" rtlCol="0">
            <a:spAutoFit/>
          </a:bodyPr>
          <a:lstStyle/>
          <a:p>
            <a:r>
              <a:rPr lang="zh-CN" altLang="en-US" sz="2400" dirty="0">
                <a:solidFill>
                  <a:schemeClr val="bg1"/>
                </a:solidFill>
              </a:rPr>
              <a:t>算法总结</a:t>
            </a:r>
            <a:endParaRPr lang="zh-CN" altLang="en-US" sz="2400" dirty="0">
              <a:solidFill>
                <a:schemeClr val="bg1"/>
              </a:solidFill>
            </a:endParaRPr>
          </a:p>
          <a:p>
            <a:r>
              <a:rPr lang="zh-CN" altLang="en-US" sz="2400" dirty="0">
                <a:solidFill>
                  <a:schemeClr val="bg1"/>
                </a:solidFill>
              </a:rPr>
              <a:t>　　这就是基于用户的协同推荐算法，总结步骤为</a:t>
            </a:r>
            <a:endParaRPr lang="zh-CN" altLang="en-US" sz="2400" dirty="0">
              <a:solidFill>
                <a:schemeClr val="bg1"/>
              </a:solidFill>
            </a:endParaRPr>
          </a:p>
          <a:p>
            <a:r>
              <a:rPr lang="zh-CN" altLang="en-US" sz="2400" dirty="0">
                <a:solidFill>
                  <a:schemeClr val="bg1"/>
                </a:solidFill>
              </a:rPr>
              <a:t>　　1.计算其他用户的相似度，可以使用反查表除掉一部分用户</a:t>
            </a:r>
            <a:endParaRPr lang="zh-CN" altLang="en-US" sz="2400" dirty="0">
              <a:solidFill>
                <a:schemeClr val="bg1"/>
              </a:solidFill>
            </a:endParaRPr>
          </a:p>
          <a:p>
            <a:r>
              <a:rPr lang="zh-CN" altLang="en-US" sz="2400" dirty="0">
                <a:solidFill>
                  <a:schemeClr val="bg1"/>
                </a:solidFill>
              </a:rPr>
              <a:t>　　2.根据相似度找到与你最相似的K个用户</a:t>
            </a:r>
            <a:endParaRPr lang="zh-CN" altLang="en-US" sz="2400" dirty="0">
              <a:solidFill>
                <a:schemeClr val="bg1"/>
              </a:solidFill>
            </a:endParaRPr>
          </a:p>
          <a:p>
            <a:r>
              <a:rPr lang="zh-CN" altLang="en-US" sz="2400" dirty="0">
                <a:solidFill>
                  <a:schemeClr val="bg1"/>
                </a:solidFill>
              </a:rPr>
              <a:t>　　3.在这些用户喜欢的物品中，根据与你的相似度算出每一件物品的推荐度</a:t>
            </a:r>
            <a:endParaRPr lang="zh-CN" altLang="en-US" sz="2400" dirty="0">
              <a:solidFill>
                <a:schemeClr val="bg1"/>
              </a:solidFill>
            </a:endParaRPr>
          </a:p>
          <a:p>
            <a:r>
              <a:rPr lang="zh-CN" altLang="en-US" sz="2400" dirty="0">
                <a:solidFill>
                  <a:schemeClr val="bg1"/>
                </a:solidFill>
              </a:rPr>
              <a:t>　　4.根据相似度推荐物品</a:t>
            </a:r>
            <a:endParaRPr lang="zh-CN" altLang="en-US" sz="2400" dirty="0">
              <a:solidFill>
                <a:schemeClr val="bg1"/>
              </a:solidFill>
            </a:endParaRPr>
          </a:p>
        </p:txBody>
      </p:sp>
      <p:sp>
        <p:nvSpPr>
          <p:cNvPr id="24" name="文本框 23"/>
          <p:cNvSpPr txBox="1"/>
          <p:nvPr/>
        </p:nvSpPr>
        <p:spPr>
          <a:xfrm>
            <a:off x="3069590" y="3585210"/>
            <a:ext cx="7663815" cy="2306955"/>
          </a:xfrm>
          <a:prstGeom prst="rect">
            <a:avLst/>
          </a:prstGeom>
          <a:noFill/>
        </p:spPr>
        <p:txBody>
          <a:bodyPr vert="horz" wrap="square" rtlCol="0">
            <a:spAutoFit/>
          </a:bodyPr>
          <a:lstStyle/>
          <a:p>
            <a:r>
              <a:rPr lang="zh-CN" altLang="en-US" sz="2400" dirty="0">
                <a:solidFill>
                  <a:schemeClr val="bg1"/>
                </a:solidFill>
              </a:rPr>
              <a:t>算法存在的问题</a:t>
            </a:r>
            <a:endParaRPr lang="zh-CN" altLang="en-US" sz="2400" dirty="0">
              <a:solidFill>
                <a:schemeClr val="bg1"/>
              </a:solidFill>
            </a:endParaRPr>
          </a:p>
          <a:p>
            <a:r>
              <a:rPr lang="zh-CN" altLang="en-US" sz="2400" dirty="0">
                <a:solidFill>
                  <a:schemeClr val="bg1"/>
                </a:solidFill>
              </a:rPr>
              <a:t>　　例如一段时间内非常流行的某种商品，或者某种通用的商品，购买的人非常多，此时如果列入正常计算过程中就没有太大意义了，并且会增加负担。可以给此种商品价一个权值或者在数据预处理阶段作为脏数据处理掉。</a:t>
            </a:r>
            <a:endParaRPr lang="zh-CN" altLang="en-US" sz="2400" dirty="0">
              <a:solidFill>
                <a:schemeClr val="bg1"/>
              </a:solidFill>
            </a:endParaRPr>
          </a:p>
        </p:txBody>
      </p:sp>
      <p:sp>
        <p:nvSpPr>
          <p:cNvPr id="2" name="文本框 1"/>
          <p:cNvSpPr txBox="1"/>
          <p:nvPr/>
        </p:nvSpPr>
        <p:spPr>
          <a:xfrm>
            <a:off x="1892300" y="5988685"/>
            <a:ext cx="9077960" cy="1476375"/>
          </a:xfrm>
          <a:prstGeom prst="rect">
            <a:avLst/>
          </a:prstGeom>
          <a:noFill/>
        </p:spPr>
        <p:txBody>
          <a:bodyPr wrap="square" rtlCol="0">
            <a:spAutoFit/>
          </a:bodyPr>
          <a:p>
            <a:r>
              <a:rPr lang="en-US" altLang="zh-CN"/>
              <a:t>  </a:t>
            </a:r>
            <a:r>
              <a:rPr lang="zh-CN" altLang="en-US"/>
              <a:t>注：所谓反查表，就是比如你喜欢的商品有A、B、C，那就分别以ABC为行名，列出喜欢这些商品的人都有哪些，其他的人就必定与你没有什么相似度了，从这些人里计算相似度，找到K个人</a:t>
            </a:r>
            <a:endParaRPr lang="zh-CN" altLang="en-US"/>
          </a:p>
          <a:p>
            <a:endParaRPr lang="zh-CN" altLang="en-US"/>
          </a:p>
          <a:p>
            <a:r>
              <a:rPr lang="zh-CN" altLang="en-US"/>
              <a:t> </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1767">
            <a:off x="2580006" y="236697"/>
            <a:ext cx="6367364" cy="5612635"/>
          </a:xfrm>
          <a:prstGeom prst="rect">
            <a:avLst/>
          </a:prstGeom>
        </p:spPr>
      </p:pic>
      <p:pic>
        <p:nvPicPr>
          <p:cNvPr id="6" name="图片 5" descr="图片包含 户外艺术系列&#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20305">
            <a:off x="8363523" y="2800516"/>
            <a:ext cx="5996948" cy="8114967"/>
          </a:xfrm>
          <a:prstGeom prst="rect">
            <a:avLst/>
          </a:prstGeom>
        </p:spPr>
      </p:pic>
      <p:pic>
        <p:nvPicPr>
          <p:cNvPr id="7" name="图片 6" descr="图片包含 户外艺术系列&#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19316">
            <a:off x="-3556448" y="-1077402"/>
            <a:ext cx="6547935" cy="8860553"/>
          </a:xfrm>
          <a:prstGeom prst="rect">
            <a:avLst/>
          </a:prstGeom>
        </p:spPr>
      </p:pic>
      <p:pic>
        <p:nvPicPr>
          <p:cNvPr id="9" name="图片 8"/>
          <p:cNvPicPr>
            <a:picLocks noChangeAspect="1"/>
          </p:cNvPicPr>
          <p:nvPr/>
        </p:nvPicPr>
        <p:blipFill>
          <a:blip r:embed="rId4"/>
          <a:stretch>
            <a:fillRect/>
          </a:stretch>
        </p:blipFill>
        <p:spPr>
          <a:xfrm flipH="1" flipV="1">
            <a:off x="10031223" y="11010"/>
            <a:ext cx="2160777" cy="2796943"/>
          </a:xfrm>
          <a:prstGeom prst="rect">
            <a:avLst/>
          </a:prstGeom>
        </p:spPr>
      </p:pic>
      <p:sp>
        <p:nvSpPr>
          <p:cNvPr id="10" name="文本框 9"/>
          <p:cNvSpPr txBox="1"/>
          <p:nvPr/>
        </p:nvSpPr>
        <p:spPr>
          <a:xfrm>
            <a:off x="4204822" y="1632571"/>
            <a:ext cx="3139321" cy="4570564"/>
          </a:xfrm>
          <a:prstGeom prst="rect">
            <a:avLst/>
          </a:prstGeom>
          <a:noFill/>
        </p:spPr>
        <p:txBody>
          <a:bodyPr vert="eaVert" wrap="square" rtlCol="0">
            <a:spAutoFit/>
          </a:bodyPr>
          <a:lstStyle/>
          <a:p>
            <a:r>
              <a:rPr lang="zh-CN" altLang="en-US" sz="9600" b="1" dirty="0">
                <a:latin typeface="楷体" panose="02010609060101010101" pitchFamily="49" charset="-122"/>
                <a:ea typeface="楷体" panose="02010609060101010101" pitchFamily="49" charset="-122"/>
              </a:rPr>
              <a:t>观赏</a:t>
            </a:r>
            <a:endParaRPr lang="en-US" altLang="zh-CN" sz="9600" b="1" dirty="0">
              <a:latin typeface="楷体" panose="02010609060101010101" pitchFamily="49" charset="-122"/>
              <a:ea typeface="楷体" panose="02010609060101010101" pitchFamily="49" charset="-122"/>
            </a:endParaRPr>
          </a:p>
          <a:p>
            <a:r>
              <a:rPr lang="zh-CN" altLang="en-US" sz="9600" b="1" dirty="0">
                <a:latin typeface="楷体" panose="02010609060101010101" pitchFamily="49" charset="-122"/>
                <a:ea typeface="楷体" panose="02010609060101010101" pitchFamily="49" charset="-122"/>
              </a:rPr>
              <a:t>谢谢</a:t>
            </a:r>
            <a:endParaRPr lang="en-US" altLang="zh-CN" sz="96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Effect transition="in" filter="fade">
                                      <p:cBhvr>
                                        <p:cTn id="9" dur="20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2000" fill="hold"/>
                                        <p:tgtEl>
                                          <p:spTgt spid="6"/>
                                        </p:tgtEl>
                                        <p:attrNameLst>
                                          <p:attrName>ppt_w</p:attrName>
                                        </p:attrNameLst>
                                      </p:cBhvr>
                                      <p:tavLst>
                                        <p:tav tm="0">
                                          <p:val>
                                            <p:fltVal val="0"/>
                                          </p:val>
                                        </p:tav>
                                        <p:tav tm="100000">
                                          <p:val>
                                            <p:strVal val="#ppt_w"/>
                                          </p:val>
                                        </p:tav>
                                      </p:tavLst>
                                    </p:anim>
                                    <p:anim calcmode="lin" valueType="num">
                                      <p:cBhvr>
                                        <p:cTn id="13" dur="2000" fill="hold"/>
                                        <p:tgtEl>
                                          <p:spTgt spid="6"/>
                                        </p:tgtEl>
                                        <p:attrNameLst>
                                          <p:attrName>ppt_h</p:attrName>
                                        </p:attrNameLst>
                                      </p:cBhvr>
                                      <p:tavLst>
                                        <p:tav tm="0">
                                          <p:val>
                                            <p:fltVal val="0"/>
                                          </p:val>
                                        </p:tav>
                                        <p:tav tm="100000">
                                          <p:val>
                                            <p:strVal val="#ppt_h"/>
                                          </p:val>
                                        </p:tav>
                                      </p:tavLst>
                                    </p:anim>
                                    <p:animEffect transition="in" filter="fade">
                                      <p:cBhvr>
                                        <p:cTn id="14" dur="2000"/>
                                        <p:tgtEl>
                                          <p:spTgt spid="6"/>
                                        </p:tgtEl>
                                      </p:cBhvr>
                                    </p:animEffect>
                                  </p:childTnLst>
                                </p:cTn>
                              </p:par>
                            </p:childTnLst>
                          </p:cTn>
                        </p:par>
                        <p:par>
                          <p:cTn id="15" fill="hold">
                            <p:stCondLst>
                              <p:cond delay="2000"/>
                            </p:stCondLst>
                            <p:childTnLst>
                              <p:par>
                                <p:cTn id="16" presetID="3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2000" fill="hold"/>
                                        <p:tgtEl>
                                          <p:spTgt spid="5"/>
                                        </p:tgtEl>
                                        <p:attrNameLst>
                                          <p:attrName>ppt_w</p:attrName>
                                        </p:attrNameLst>
                                      </p:cBhvr>
                                      <p:tavLst>
                                        <p:tav tm="0">
                                          <p:val>
                                            <p:fltVal val="0"/>
                                          </p:val>
                                        </p:tav>
                                        <p:tav tm="100000">
                                          <p:val>
                                            <p:strVal val="#ppt_w"/>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style.rotation</p:attrName>
                                        </p:attrNameLst>
                                      </p:cBhvr>
                                      <p:tavLst>
                                        <p:tav tm="0">
                                          <p:val>
                                            <p:fltVal val="90"/>
                                          </p:val>
                                        </p:tav>
                                        <p:tav tm="100000">
                                          <p:val>
                                            <p:fltVal val="0"/>
                                          </p:val>
                                        </p:tav>
                                      </p:tavLst>
                                    </p:anim>
                                    <p:animEffect transition="in" filter="fade">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0" y="0"/>
            <a:ext cx="12192000" cy="6858000"/>
          </a:xfrm>
          <a:prstGeom prst="rect">
            <a:avLst/>
          </a:prstGeom>
        </p:spPr>
      </p:pic>
      <p:pic>
        <p:nvPicPr>
          <p:cNvPr id="3" name="Picture 2" descr="C:\Documents and Settings\Administrator\桌面\素材CNN-sccnn.com-204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723061" y="1615927"/>
            <a:ext cx="745877" cy="973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3"/>
          <a:stretch>
            <a:fillRect/>
          </a:stretch>
        </p:blipFill>
        <p:spPr>
          <a:xfrm flipH="1" flipV="1">
            <a:off x="10031223" y="11010"/>
            <a:ext cx="2160777" cy="2796943"/>
          </a:xfrm>
          <a:prstGeom prst="rect">
            <a:avLst/>
          </a:prstGeom>
        </p:spPr>
      </p:pic>
      <p:sp>
        <p:nvSpPr>
          <p:cNvPr id="5" name="TextBox 7"/>
          <p:cNvSpPr txBox="1">
            <a:spLocks noChangeArrowheads="1"/>
          </p:cNvSpPr>
          <p:nvPr/>
        </p:nvSpPr>
        <p:spPr bwMode="auto">
          <a:xfrm>
            <a:off x="7148811" y="2069696"/>
            <a:ext cx="3333751" cy="6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zh-CN" altLang="en-US" sz="3735" dirty="0">
                <a:solidFill>
                  <a:srgbClr val="000000"/>
                </a:solidFill>
                <a:latin typeface="Arial" panose="020B0604020202020204"/>
                <a:ea typeface="+mn-ea"/>
                <a:cs typeface="+mn-ea"/>
                <a:sym typeface="+mn-lt"/>
              </a:rPr>
              <a:t>推荐的步骤</a:t>
            </a:r>
            <a:endParaRPr lang="zh-CN" altLang="en-US" sz="3735" dirty="0">
              <a:solidFill>
                <a:srgbClr val="000000"/>
              </a:solidFill>
              <a:latin typeface="Arial" panose="020B0604020202020204"/>
              <a:ea typeface="+mn-ea"/>
              <a:cs typeface="+mn-ea"/>
              <a:sym typeface="+mn-lt"/>
            </a:endParaRPr>
          </a:p>
        </p:txBody>
      </p:sp>
      <p:sp>
        <p:nvSpPr>
          <p:cNvPr id="6" name="TextBox 8"/>
          <p:cNvSpPr txBox="1">
            <a:spLocks noChangeArrowheads="1"/>
          </p:cNvSpPr>
          <p:nvPr/>
        </p:nvSpPr>
        <p:spPr bwMode="auto">
          <a:xfrm>
            <a:off x="7160241" y="2938799"/>
            <a:ext cx="3333751" cy="6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zh-CN" altLang="en-US" sz="3735" dirty="0">
                <a:solidFill>
                  <a:srgbClr val="000000"/>
                </a:solidFill>
                <a:latin typeface="Arial" panose="020B0604020202020204"/>
                <a:ea typeface="+mn-ea"/>
                <a:cs typeface="+mn-ea"/>
                <a:sym typeface="+mn-lt"/>
              </a:rPr>
              <a:t>协同过滤算法</a:t>
            </a:r>
            <a:endParaRPr lang="zh-CN" altLang="en-US" sz="3735" dirty="0">
              <a:solidFill>
                <a:srgbClr val="000000"/>
              </a:solidFill>
              <a:latin typeface="Arial" panose="020B0604020202020204"/>
              <a:ea typeface="+mn-ea"/>
              <a:cs typeface="+mn-ea"/>
              <a:sym typeface="+mn-lt"/>
            </a:endParaRPr>
          </a:p>
        </p:txBody>
      </p:sp>
      <p:sp>
        <p:nvSpPr>
          <p:cNvPr id="7" name="TextBox 9"/>
          <p:cNvSpPr txBox="1">
            <a:spLocks noChangeArrowheads="1"/>
          </p:cNvSpPr>
          <p:nvPr/>
        </p:nvSpPr>
        <p:spPr bwMode="auto">
          <a:xfrm>
            <a:off x="7148811" y="3531889"/>
            <a:ext cx="3333751"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endParaRPr lang="zh-CN" altLang="en-US" sz="3735">
              <a:solidFill>
                <a:srgbClr val="000000"/>
              </a:solidFill>
              <a:latin typeface="Arial" panose="020B0604020202020204"/>
              <a:ea typeface="+mn-ea"/>
              <a:cs typeface="+mn-ea"/>
              <a:sym typeface="+mn-lt"/>
            </a:endParaRPr>
          </a:p>
          <a:p>
            <a:pPr defTabSz="1219200" fontAlgn="base">
              <a:spcBef>
                <a:spcPct val="0"/>
              </a:spcBef>
              <a:spcAft>
                <a:spcPct val="0"/>
              </a:spcAft>
              <a:buFont typeface="Arial" panose="020B0604020202020204" pitchFamily="34" charset="0"/>
              <a:buNone/>
            </a:pPr>
            <a:endParaRPr lang="zh-CN" altLang="en-US" sz="3735">
              <a:solidFill>
                <a:srgbClr val="000000"/>
              </a:solidFill>
              <a:latin typeface="Arial" panose="020B0604020202020204"/>
              <a:ea typeface="+mn-ea"/>
              <a:cs typeface="+mn-ea"/>
              <a:sym typeface="+mn-lt"/>
            </a:endParaRPr>
          </a:p>
        </p:txBody>
      </p:sp>
      <p:grpSp>
        <p:nvGrpSpPr>
          <p:cNvPr id="8" name="组合 10"/>
          <p:cNvGrpSpPr/>
          <p:nvPr/>
        </p:nvGrpSpPr>
        <p:grpSpPr bwMode="auto">
          <a:xfrm>
            <a:off x="6385669" y="2069272"/>
            <a:ext cx="857251" cy="670549"/>
            <a:chOff x="-8173" y="0"/>
            <a:chExt cx="642942" cy="503809"/>
          </a:xfrm>
        </p:grpSpPr>
        <p:pic>
          <p:nvPicPr>
            <p:cNvPr id="9" name="图片 11" descr="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58" y="0"/>
              <a:ext cx="500066" cy="5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p:cNvSpPr txBox="1">
              <a:spLocks noChangeArrowheads="1"/>
            </p:cNvSpPr>
            <p:nvPr/>
          </p:nvSpPr>
          <p:spPr bwMode="auto">
            <a:xfrm>
              <a:off x="-8173" y="0"/>
              <a:ext cx="642942" cy="50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200" fontAlgn="base">
                <a:spcBef>
                  <a:spcPct val="0"/>
                </a:spcBef>
                <a:spcAft>
                  <a:spcPct val="0"/>
                </a:spcAft>
                <a:buFont typeface="Arial" panose="020B0604020202020204" pitchFamily="34" charset="0"/>
                <a:buNone/>
              </a:pPr>
              <a:r>
                <a:rPr lang="zh-CN" altLang="zh-CN" sz="3735" dirty="0">
                  <a:solidFill>
                    <a:srgbClr val="FFFFFF"/>
                  </a:solidFill>
                  <a:latin typeface="Arial" panose="020B0604020202020204"/>
                  <a:ea typeface="+mn-ea"/>
                  <a:cs typeface="+mn-ea"/>
                  <a:sym typeface="+mn-lt"/>
                </a:rPr>
                <a:t>壹</a:t>
              </a:r>
              <a:endParaRPr lang="zh-CN" altLang="zh-CN" sz="3735" dirty="0">
                <a:solidFill>
                  <a:srgbClr val="FFFFFF"/>
                </a:solidFill>
                <a:latin typeface="Arial" panose="020B0604020202020204"/>
                <a:ea typeface="+mn-ea"/>
                <a:cs typeface="+mn-ea"/>
                <a:sym typeface="+mn-lt"/>
              </a:endParaRPr>
            </a:p>
          </p:txBody>
        </p:sp>
      </p:grpSp>
      <p:grpSp>
        <p:nvGrpSpPr>
          <p:cNvPr id="11" name="组合 13"/>
          <p:cNvGrpSpPr/>
          <p:nvPr/>
        </p:nvGrpSpPr>
        <p:grpSpPr bwMode="auto">
          <a:xfrm>
            <a:off x="6398373" y="2871833"/>
            <a:ext cx="856444" cy="671271"/>
            <a:chOff x="-62205" y="0"/>
            <a:chExt cx="642942" cy="503809"/>
          </a:xfrm>
        </p:grpSpPr>
        <p:pic>
          <p:nvPicPr>
            <p:cNvPr id="12" name="图片 14" descr="未标题-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0066" cy="5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62205" y="2824"/>
              <a:ext cx="642942" cy="50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1219200" fontAlgn="base">
                <a:spcBef>
                  <a:spcPct val="0"/>
                </a:spcBef>
                <a:spcAft>
                  <a:spcPct val="0"/>
                </a:spcAft>
                <a:buFont typeface="Arial" panose="020B0604020202020204" pitchFamily="34" charset="0"/>
                <a:buNone/>
              </a:pPr>
              <a:r>
                <a:rPr lang="zh-CN" altLang="zh-CN" sz="3735" dirty="0">
                  <a:solidFill>
                    <a:srgbClr val="FFFFFF"/>
                  </a:solidFill>
                  <a:latin typeface="Arial" panose="020B0604020202020204"/>
                  <a:ea typeface="+mn-ea"/>
                  <a:cs typeface="+mn-ea"/>
                  <a:sym typeface="+mn-lt"/>
                </a:rPr>
                <a:t>贰</a:t>
              </a:r>
              <a:endParaRPr lang="zh-CN" altLang="zh-CN" sz="3735" dirty="0">
                <a:solidFill>
                  <a:srgbClr val="FFFFFF"/>
                </a:solidFill>
                <a:latin typeface="Arial" panose="020B0604020202020204"/>
                <a:ea typeface="+mn-ea"/>
                <a:cs typeface="+mn-ea"/>
                <a:sym typeface="+mn-lt"/>
              </a:endParaRPr>
            </a:p>
          </p:txBody>
        </p:sp>
      </p:grpSp>
      <p:sp>
        <p:nvSpPr>
          <p:cNvPr id="17" name="矩形 19"/>
          <p:cNvSpPr>
            <a:spLocks noChangeArrowheads="1"/>
          </p:cNvSpPr>
          <p:nvPr/>
        </p:nvSpPr>
        <p:spPr bwMode="auto">
          <a:xfrm>
            <a:off x="7148811" y="2483689"/>
            <a:ext cx="309880"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en-US" altLang="zh-CN" sz="1465" dirty="0">
                <a:solidFill>
                  <a:srgbClr val="000000"/>
                </a:solidFill>
                <a:latin typeface="Arial" panose="020B0604020202020204"/>
                <a:ea typeface="+mn-ea"/>
                <a:cs typeface="+mn-ea"/>
                <a:sym typeface="+mn-lt"/>
              </a:rPr>
              <a:t> </a:t>
            </a:r>
            <a:endParaRPr lang="zh-CN" altLang="en-US" sz="1465" dirty="0">
              <a:solidFill>
                <a:srgbClr val="000000"/>
              </a:solidFill>
              <a:latin typeface="Arial" panose="020B0604020202020204"/>
              <a:ea typeface="+mn-ea"/>
              <a:cs typeface="+mn-ea"/>
              <a:sym typeface="+mn-lt"/>
            </a:endParaRPr>
          </a:p>
        </p:txBody>
      </p:sp>
      <p:sp>
        <p:nvSpPr>
          <p:cNvPr id="18" name="矩形 20"/>
          <p:cNvSpPr>
            <a:spLocks noChangeArrowheads="1"/>
          </p:cNvSpPr>
          <p:nvPr/>
        </p:nvSpPr>
        <p:spPr bwMode="auto">
          <a:xfrm>
            <a:off x="7148811" y="3288072"/>
            <a:ext cx="309880"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en-US" altLang="zh-CN" sz="1465">
                <a:solidFill>
                  <a:srgbClr val="000000"/>
                </a:solidFill>
                <a:latin typeface="Arial" panose="020B0604020202020204"/>
                <a:ea typeface="+mn-ea"/>
                <a:cs typeface="+mn-ea"/>
                <a:sym typeface="+mn-lt"/>
              </a:rPr>
              <a:t> </a:t>
            </a:r>
            <a:endParaRPr lang="zh-CN" altLang="en-US" sz="1465">
              <a:solidFill>
                <a:srgbClr val="000000"/>
              </a:solidFill>
              <a:latin typeface="Arial" panose="020B0604020202020204"/>
              <a:ea typeface="+mn-ea"/>
              <a:cs typeface="+mn-ea"/>
              <a:sym typeface="+mn-lt"/>
            </a:endParaRPr>
          </a:p>
        </p:txBody>
      </p:sp>
      <p:sp>
        <p:nvSpPr>
          <p:cNvPr id="19" name="矩形 21"/>
          <p:cNvSpPr>
            <a:spLocks noChangeArrowheads="1"/>
          </p:cNvSpPr>
          <p:nvPr/>
        </p:nvSpPr>
        <p:spPr bwMode="auto">
          <a:xfrm>
            <a:off x="7148811" y="4092455"/>
            <a:ext cx="309880"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en-US" altLang="zh-CN" sz="1465">
                <a:solidFill>
                  <a:srgbClr val="000000"/>
                </a:solidFill>
                <a:latin typeface="Arial" panose="020B0604020202020204"/>
                <a:ea typeface="+mn-ea"/>
                <a:cs typeface="+mn-ea"/>
                <a:sym typeface="+mn-lt"/>
              </a:rPr>
              <a:t> </a:t>
            </a:r>
            <a:endParaRPr lang="zh-CN" altLang="en-US" sz="1465">
              <a:solidFill>
                <a:srgbClr val="000000"/>
              </a:solidFill>
              <a:latin typeface="Arial" panose="020B0604020202020204"/>
              <a:ea typeface="+mn-ea"/>
              <a:cs typeface="+mn-ea"/>
              <a:sym typeface="+mn-lt"/>
            </a:endParaRPr>
          </a:p>
        </p:txBody>
      </p:sp>
      <p:sp>
        <p:nvSpPr>
          <p:cNvPr id="24" name="矩形 26"/>
          <p:cNvSpPr>
            <a:spLocks noChangeArrowheads="1"/>
          </p:cNvSpPr>
          <p:nvPr/>
        </p:nvSpPr>
        <p:spPr bwMode="auto">
          <a:xfrm>
            <a:off x="7148811" y="4896839"/>
            <a:ext cx="309880" cy="31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en-US" altLang="zh-CN" sz="1465" dirty="0">
                <a:solidFill>
                  <a:srgbClr val="000000"/>
                </a:solidFill>
                <a:latin typeface="Arial" panose="020B0604020202020204"/>
                <a:ea typeface="+mn-ea"/>
                <a:cs typeface="+mn-ea"/>
                <a:sym typeface="+mn-lt"/>
              </a:rPr>
              <a:t> </a:t>
            </a:r>
            <a:endParaRPr lang="zh-CN" altLang="en-US" sz="1465" dirty="0">
              <a:solidFill>
                <a:srgbClr val="000000"/>
              </a:solidFill>
              <a:latin typeface="Arial" panose="020B0604020202020204"/>
              <a:ea typeface="+mn-ea"/>
              <a:cs typeface="+mn-ea"/>
              <a:sym typeface="+mn-lt"/>
            </a:endParaRPr>
          </a:p>
        </p:txBody>
      </p:sp>
      <p:pic>
        <p:nvPicPr>
          <p:cNvPr id="25" name="Picture 2"/>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60807" y="1740313"/>
            <a:ext cx="3619641" cy="337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6"/>
          <p:cNvSpPr txBox="1">
            <a:spLocks noChangeArrowheads="1"/>
          </p:cNvSpPr>
          <p:nvPr/>
        </p:nvSpPr>
        <p:spPr bwMode="auto">
          <a:xfrm>
            <a:off x="2516718" y="1777172"/>
            <a:ext cx="185631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1219200" fontAlgn="base">
              <a:spcBef>
                <a:spcPct val="0"/>
              </a:spcBef>
              <a:spcAft>
                <a:spcPct val="0"/>
              </a:spcAft>
              <a:buFont typeface="Arial" panose="020B0604020202020204" pitchFamily="34" charset="0"/>
              <a:buNone/>
            </a:pPr>
            <a:r>
              <a:rPr lang="zh-CN" altLang="en-US" sz="9600" b="1" dirty="0">
                <a:solidFill>
                  <a:srgbClr val="FFFFFF"/>
                </a:solidFill>
                <a:latin typeface="微软雅黑" panose="020B0503020204020204" pitchFamily="34" charset="-122"/>
                <a:ea typeface="微软雅黑" panose="020B0503020204020204" pitchFamily="34" charset="-122"/>
                <a:cs typeface="+mn-ea"/>
                <a:sym typeface="+mn-lt"/>
              </a:rPr>
              <a:t>目</a:t>
            </a:r>
            <a:endParaRPr lang="en-US" altLang="zh-CN" sz="9600" b="1" dirty="0">
              <a:solidFill>
                <a:srgbClr val="FFFFFF"/>
              </a:solidFill>
              <a:latin typeface="微软雅黑" panose="020B0503020204020204" pitchFamily="34" charset="-122"/>
              <a:ea typeface="微软雅黑" panose="020B0503020204020204" pitchFamily="34" charset="-122"/>
              <a:cs typeface="+mn-ea"/>
              <a:sym typeface="+mn-lt"/>
            </a:endParaRPr>
          </a:p>
          <a:p>
            <a:pPr defTabSz="1219200" fontAlgn="base">
              <a:spcBef>
                <a:spcPct val="0"/>
              </a:spcBef>
              <a:spcAft>
                <a:spcPct val="0"/>
              </a:spcAft>
              <a:buFont typeface="Arial" panose="020B0604020202020204" pitchFamily="34" charset="0"/>
              <a:buNone/>
            </a:pPr>
            <a:r>
              <a:rPr lang="zh-CN" altLang="en-US" sz="9600" b="1" dirty="0">
                <a:solidFill>
                  <a:srgbClr val="FFFFFF"/>
                </a:solidFill>
                <a:latin typeface="微软雅黑" panose="020B0503020204020204" pitchFamily="34" charset="-122"/>
                <a:ea typeface="微软雅黑" panose="020B0503020204020204" pitchFamily="34" charset="-122"/>
                <a:cs typeface="+mn-ea"/>
                <a:sym typeface="+mn-lt"/>
              </a:rPr>
              <a:t>录</a:t>
            </a:r>
            <a:endParaRPr lang="zh-CN" altLang="en-US" sz="9600" b="1" dirty="0">
              <a:solidFill>
                <a:srgbClr val="FFFFFF"/>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1000" fill="hold"/>
                                        <p:tgtEl>
                                          <p:spTgt spid="1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1000"/>
                                        <p:tgtEl>
                                          <p:spTgt spid="24"/>
                                        </p:tgtEl>
                                      </p:cBhvr>
                                    </p:animEffect>
                                    <p:anim calcmode="lin" valueType="num">
                                      <p:cBhvr>
                                        <p:cTn id="59" dur="1000" fill="hold"/>
                                        <p:tgtEl>
                                          <p:spTgt spid="24"/>
                                        </p:tgtEl>
                                        <p:attrNameLst>
                                          <p:attrName>ppt_x</p:attrName>
                                        </p:attrNameLst>
                                      </p:cBhvr>
                                      <p:tavLst>
                                        <p:tav tm="0">
                                          <p:val>
                                            <p:strVal val="#ppt_x"/>
                                          </p:val>
                                        </p:tav>
                                        <p:tav tm="100000">
                                          <p:val>
                                            <p:strVal val="#ppt_x"/>
                                          </p:val>
                                        </p:tav>
                                      </p:tavLst>
                                    </p:anim>
                                    <p:anim calcmode="lin" valueType="num">
                                      <p:cBhvr>
                                        <p:cTn id="6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7" grpId="0"/>
      <p:bldP spid="18" grpId="0"/>
      <p:bldP spid="19" grpId="0"/>
      <p:bldP spid="24"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0" y="0"/>
            <a:ext cx="12192000" cy="6858000"/>
          </a:xfrm>
          <a:prstGeom prst="rect">
            <a:avLst/>
          </a:prstGeom>
        </p:spPr>
      </p:pic>
      <p:pic>
        <p:nvPicPr>
          <p:cNvPr id="3" name="图片 2" descr="图片包含 动物, 天空, 马, 哺乳动物&#10;&#10;已生成极高可信度的说明"/>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989" r="6474"/>
          <a:stretch>
            <a:fillRect/>
          </a:stretch>
        </p:blipFill>
        <p:spPr>
          <a:xfrm>
            <a:off x="-205" y="1382143"/>
            <a:ext cx="3392130" cy="5805150"/>
          </a:xfrm>
          <a:prstGeom prst="rect">
            <a:avLst/>
          </a:prstGeom>
        </p:spPr>
      </p:pic>
      <p:pic>
        <p:nvPicPr>
          <p:cNvPr id="4" name="图片 3" descr="图片包含 户外艺术系列&#10;&#10;已生成极高可信度的说明"/>
          <p:cNvPicPr>
            <a:picLocks noChangeAspect="1"/>
          </p:cNvPicPr>
          <p:nvPr/>
        </p:nvPicPr>
        <p:blipFill rotWithShape="1">
          <a:blip r:embed="rId4">
            <a:extLst>
              <a:ext uri="{28A0092B-C50C-407E-A947-70E740481C1C}">
                <a14:useLocalDpi xmlns:a14="http://schemas.microsoft.com/office/drawing/2010/main" val="0"/>
              </a:ext>
            </a:extLst>
          </a:blip>
          <a:srcRect t="-4729" r="66193" b="10924"/>
          <a:stretch>
            <a:fillRect/>
          </a:stretch>
        </p:blipFill>
        <p:spPr>
          <a:xfrm rot="5400000">
            <a:off x="5314950" y="-687705"/>
            <a:ext cx="2230120" cy="12860655"/>
          </a:xfrm>
          <a:prstGeom prst="rect">
            <a:avLst/>
          </a:prstGeom>
        </p:spPr>
      </p:pic>
      <p:sp>
        <p:nvSpPr>
          <p:cNvPr id="6" name="TextBox 7"/>
          <p:cNvSpPr txBox="1"/>
          <p:nvPr/>
        </p:nvSpPr>
        <p:spPr>
          <a:xfrm>
            <a:off x="0" y="387985"/>
            <a:ext cx="675005" cy="3286125"/>
          </a:xfrm>
          <a:prstGeom prst="rect">
            <a:avLst/>
          </a:prstGeom>
          <a:noFill/>
          <a:ln>
            <a:solidFill>
              <a:schemeClr val="tx1"/>
            </a:solidFill>
          </a:ln>
        </p:spPr>
        <p:txBody>
          <a:bodyPr vert="eaVert" wrap="square" rtlCol="0">
            <a:spAutoFit/>
          </a:bodyPr>
          <a:lstStyle/>
          <a:p>
            <a:r>
              <a:rPr lang="zh-CN" altLang="en-US" sz="3200" dirty="0">
                <a:latin typeface="楷体" panose="02010609060101010101" pitchFamily="49" charset="-122"/>
                <a:ea typeface="楷体" panose="02010609060101010101" pitchFamily="49" charset="-122"/>
              </a:rPr>
              <a:t>商品推荐的步骤</a:t>
            </a:r>
            <a:endParaRPr lang="zh-CN" altLang="en-US" sz="3200" dirty="0">
              <a:latin typeface="楷体" panose="02010609060101010101" pitchFamily="49" charset="-122"/>
              <a:ea typeface="楷体" panose="02010609060101010101" pitchFamily="49" charset="-122"/>
            </a:endParaRPr>
          </a:p>
        </p:txBody>
      </p:sp>
      <p:pic>
        <p:nvPicPr>
          <p:cNvPr id="5" name="图片 4" descr="Screenshot_20201217_191356"/>
          <p:cNvPicPr>
            <a:picLocks noChangeAspect="1"/>
          </p:cNvPicPr>
          <p:nvPr/>
        </p:nvPicPr>
        <p:blipFill>
          <a:blip r:embed="rId5"/>
          <a:stretch>
            <a:fillRect/>
          </a:stretch>
        </p:blipFill>
        <p:spPr>
          <a:xfrm>
            <a:off x="776605" y="0"/>
            <a:ext cx="3185795" cy="6726555"/>
          </a:xfrm>
          <a:prstGeom prst="rect">
            <a:avLst/>
          </a:prstGeom>
        </p:spPr>
      </p:pic>
      <p:pic>
        <p:nvPicPr>
          <p:cNvPr id="8" name="图片 7" descr="Screenshot_20201217_191559"/>
          <p:cNvPicPr>
            <a:picLocks noChangeAspect="1"/>
          </p:cNvPicPr>
          <p:nvPr/>
        </p:nvPicPr>
        <p:blipFill>
          <a:blip r:embed="rId6"/>
          <a:stretch>
            <a:fillRect/>
          </a:stretch>
        </p:blipFill>
        <p:spPr>
          <a:xfrm>
            <a:off x="775970" y="0"/>
            <a:ext cx="3186430" cy="6729095"/>
          </a:xfrm>
          <a:prstGeom prst="rect">
            <a:avLst/>
          </a:prstGeom>
        </p:spPr>
      </p:pic>
      <p:sp>
        <p:nvSpPr>
          <p:cNvPr id="7" name="文本框 26"/>
          <p:cNvSpPr txBox="1">
            <a:spLocks noChangeArrowheads="1"/>
          </p:cNvSpPr>
          <p:nvPr/>
        </p:nvSpPr>
        <p:spPr bwMode="auto">
          <a:xfrm>
            <a:off x="3961765" y="892810"/>
            <a:ext cx="8158480"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kern="0" dirty="0">
                <a:solidFill>
                  <a:srgbClr val="FF0000"/>
                </a:solidFill>
                <a:latin typeface="隶书" panose="02010509060101010101" pitchFamily="49" charset="-122"/>
                <a:ea typeface="隶书" panose="02010509060101010101" pitchFamily="49" charset="-122"/>
              </a:rPr>
              <a:t>    </a:t>
            </a:r>
            <a:r>
              <a:rPr lang="zh-CN" altLang="en-US" sz="2800" kern="0" dirty="0">
                <a:solidFill>
                  <a:srgbClr val="00B0F0"/>
                </a:solidFill>
                <a:latin typeface="隶书" panose="02010509060101010101" pitchFamily="49" charset="-122"/>
                <a:ea typeface="隶书" panose="02010509060101010101" pitchFamily="49" charset="-122"/>
              </a:rPr>
              <a:t>步骤1</a:t>
            </a:r>
            <a:r>
              <a:rPr lang="zh-CN" altLang="en-US" sz="2800" kern="0" dirty="0">
                <a:solidFill>
                  <a:srgbClr val="FF0000"/>
                </a:solidFill>
                <a:latin typeface="隶书" panose="02010509060101010101" pitchFamily="49" charset="-122"/>
                <a:ea typeface="隶书" panose="02010509060101010101" pitchFamily="49" charset="-122"/>
              </a:rPr>
              <a:t> 获取电商网站的所有商品及其对应的评论信息，并获取各类商品的关注度  </a:t>
            </a:r>
            <a:r>
              <a:rPr lang="en-US" altLang="zh-CN" sz="2800" kern="0" dirty="0">
                <a:solidFill>
                  <a:srgbClr val="FF0000"/>
                </a:solidFill>
                <a:latin typeface="隶书" panose="02010509060101010101" pitchFamily="49" charset="-122"/>
                <a:ea typeface="隶书" panose="02010509060101010101" pitchFamily="49" charset="-122"/>
              </a:rPr>
              <a:t>--</a:t>
            </a:r>
            <a:r>
              <a:rPr lang="zh-CN" altLang="en-US" sz="2800" kern="0" dirty="0">
                <a:solidFill>
                  <a:srgbClr val="FF0000"/>
                </a:solidFill>
                <a:latin typeface="隶书" panose="02010509060101010101" pitchFamily="49" charset="-122"/>
                <a:ea typeface="隶书" panose="02010509060101010101" pitchFamily="49" charset="-122"/>
              </a:rPr>
              <a:t>图</a:t>
            </a:r>
            <a:r>
              <a:rPr lang="en-US" altLang="zh-CN" sz="2800" kern="0" dirty="0">
                <a:solidFill>
                  <a:srgbClr val="FF0000"/>
                </a:solidFill>
                <a:latin typeface="隶书" panose="02010509060101010101" pitchFamily="49" charset="-122"/>
                <a:ea typeface="隶书" panose="02010509060101010101" pitchFamily="49" charset="-122"/>
              </a:rPr>
              <a:t>1</a:t>
            </a: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rPr>
              <a:t>    </a:t>
            </a: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rPr>
              <a:t>    </a:t>
            </a:r>
            <a:r>
              <a:rPr lang="zh-CN" altLang="en-US" sz="2800" kern="0" dirty="0">
                <a:solidFill>
                  <a:srgbClr val="00B0F0"/>
                </a:solidFill>
                <a:latin typeface="隶书" panose="02010509060101010101" pitchFamily="49" charset="-122"/>
                <a:ea typeface="隶书" panose="02010509060101010101" pitchFamily="49" charset="-122"/>
              </a:rPr>
              <a:t>步骤2</a:t>
            </a:r>
            <a:r>
              <a:rPr lang="zh-CN" altLang="en-US" sz="2800" kern="0" dirty="0">
                <a:solidFill>
                  <a:srgbClr val="FF0000"/>
                </a:solidFill>
                <a:latin typeface="隶书" panose="02010509060101010101" pitchFamily="49" charset="-122"/>
                <a:ea typeface="隶书" panose="02010509060101010101" pitchFamily="49" charset="-122"/>
              </a:rPr>
              <a:t> 将各商品对应的评论文本进行预处理；</a:t>
            </a:r>
            <a:r>
              <a:rPr lang="en-US" altLang="zh-CN" sz="2800" kern="0" dirty="0">
                <a:solidFill>
                  <a:srgbClr val="FF0000"/>
                </a:solidFill>
                <a:latin typeface="隶书" panose="02010509060101010101" pitchFamily="49" charset="-122"/>
                <a:ea typeface="隶书" panose="02010509060101010101" pitchFamily="49" charset="-122"/>
              </a:rPr>
              <a:t>--</a:t>
            </a:r>
            <a:r>
              <a:rPr lang="zh-CN" altLang="en-US" sz="2800" kern="0" dirty="0">
                <a:solidFill>
                  <a:srgbClr val="FF0000"/>
                </a:solidFill>
                <a:latin typeface="隶书" panose="02010509060101010101" pitchFamily="49" charset="-122"/>
                <a:ea typeface="隶书" panose="02010509060101010101" pitchFamily="49" charset="-122"/>
              </a:rPr>
              <a:t>图</a:t>
            </a:r>
            <a:r>
              <a:rPr lang="en-US" altLang="zh-CN" sz="2800" kern="0" dirty="0">
                <a:solidFill>
                  <a:srgbClr val="FF0000"/>
                </a:solidFill>
                <a:latin typeface="隶书" panose="02010509060101010101" pitchFamily="49" charset="-122"/>
                <a:ea typeface="隶书" panose="02010509060101010101" pitchFamily="49" charset="-122"/>
              </a:rPr>
              <a:t>2</a:t>
            </a:r>
            <a:r>
              <a:rPr lang="zh-CN" altLang="en-US" sz="2800" kern="0" dirty="0">
                <a:solidFill>
                  <a:srgbClr val="FF0000"/>
                </a:solidFill>
                <a:latin typeface="隶书" panose="02010509060101010101" pitchFamily="49" charset="-122"/>
                <a:ea typeface="隶书" panose="02010509060101010101" pitchFamily="49" charset="-122"/>
              </a:rPr>
              <a:t>，</a:t>
            </a:r>
            <a:r>
              <a:rPr lang="en-US" altLang="zh-CN" sz="2800" kern="0" dirty="0">
                <a:solidFill>
                  <a:srgbClr val="FF0000"/>
                </a:solidFill>
                <a:latin typeface="隶书" panose="02010509060101010101" pitchFamily="49" charset="-122"/>
                <a:ea typeface="隶书" panose="02010509060101010101" pitchFamily="49" charset="-122"/>
              </a:rPr>
              <a:t>3</a:t>
            </a:r>
            <a:endParaRPr lang="en-US" altLang="zh-CN" sz="2800" kern="0" dirty="0">
              <a:solidFill>
                <a:srgbClr val="FF0000"/>
              </a:solidFill>
              <a:latin typeface="隶书" panose="02010509060101010101" pitchFamily="49" charset="-122"/>
              <a:ea typeface="隶书" panose="02010509060101010101" pitchFamily="49" charset="-122"/>
            </a:endParaRPr>
          </a:p>
        </p:txBody>
      </p:sp>
      <p:grpSp>
        <p:nvGrpSpPr>
          <p:cNvPr id="26" name="组合 25"/>
          <p:cNvGrpSpPr/>
          <p:nvPr/>
        </p:nvGrpSpPr>
        <p:grpSpPr>
          <a:xfrm>
            <a:off x="3962400" y="5448935"/>
            <a:ext cx="7717790" cy="1408430"/>
            <a:chOff x="6240" y="8581"/>
            <a:chExt cx="12154" cy="2218"/>
          </a:xfrm>
        </p:grpSpPr>
        <p:pic>
          <p:nvPicPr>
            <p:cNvPr id="12" name="图片 11" descr="Screenshot_20201217_191559"/>
            <p:cNvPicPr>
              <a:picLocks noChangeAspect="1"/>
            </p:cNvPicPr>
            <p:nvPr/>
          </p:nvPicPr>
          <p:blipFill>
            <a:blip r:embed="rId6"/>
            <a:srcRect l="-1913" t="75993" r="952" b="15842"/>
            <a:stretch>
              <a:fillRect/>
            </a:stretch>
          </p:blipFill>
          <p:spPr>
            <a:xfrm>
              <a:off x="6240" y="8581"/>
              <a:ext cx="12155" cy="2219"/>
            </a:xfrm>
            <a:prstGeom prst="rect">
              <a:avLst/>
            </a:prstGeom>
          </p:spPr>
        </p:pic>
        <p:grpSp>
          <p:nvGrpSpPr>
            <p:cNvPr id="25" name="组合 24"/>
            <p:cNvGrpSpPr/>
            <p:nvPr/>
          </p:nvGrpSpPr>
          <p:grpSpPr>
            <a:xfrm>
              <a:off x="7091" y="8757"/>
              <a:ext cx="10285" cy="1533"/>
              <a:chOff x="7091" y="8757"/>
              <a:chExt cx="10285" cy="1533"/>
            </a:xfrm>
          </p:grpSpPr>
          <p:sp>
            <p:nvSpPr>
              <p:cNvPr id="14" name="图文框 13"/>
              <p:cNvSpPr/>
              <p:nvPr/>
            </p:nvSpPr>
            <p:spPr>
              <a:xfrm>
                <a:off x="7091" y="8805"/>
                <a:ext cx="1708" cy="767"/>
              </a:xfrm>
              <a:prstGeom prst="fram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图文框 14"/>
              <p:cNvSpPr/>
              <p:nvPr/>
            </p:nvSpPr>
            <p:spPr>
              <a:xfrm>
                <a:off x="8687" y="8805"/>
                <a:ext cx="1181"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6" name="图文框 15"/>
              <p:cNvSpPr/>
              <p:nvPr/>
            </p:nvSpPr>
            <p:spPr>
              <a:xfrm>
                <a:off x="9773" y="8821"/>
                <a:ext cx="1182"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7" name="图文框 16"/>
              <p:cNvSpPr/>
              <p:nvPr/>
            </p:nvSpPr>
            <p:spPr>
              <a:xfrm>
                <a:off x="10923" y="8805"/>
                <a:ext cx="1661"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图文框 17"/>
              <p:cNvSpPr/>
              <p:nvPr/>
            </p:nvSpPr>
            <p:spPr>
              <a:xfrm>
                <a:off x="12442" y="8773"/>
                <a:ext cx="1212" cy="8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图文框 18"/>
              <p:cNvSpPr/>
              <p:nvPr/>
            </p:nvSpPr>
            <p:spPr>
              <a:xfrm>
                <a:off x="13591" y="8805"/>
                <a:ext cx="2699" cy="81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 name="图文框 19"/>
              <p:cNvSpPr/>
              <p:nvPr/>
            </p:nvSpPr>
            <p:spPr>
              <a:xfrm>
                <a:off x="16194" y="8757"/>
                <a:ext cx="1182" cy="8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 name="图文框 20"/>
              <p:cNvSpPr/>
              <p:nvPr/>
            </p:nvSpPr>
            <p:spPr>
              <a:xfrm>
                <a:off x="8639" y="9572"/>
                <a:ext cx="1262" cy="6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2" name="图文框 21"/>
              <p:cNvSpPr/>
              <p:nvPr/>
            </p:nvSpPr>
            <p:spPr>
              <a:xfrm>
                <a:off x="9773" y="9508"/>
                <a:ext cx="1214" cy="7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图文框 22"/>
              <p:cNvSpPr/>
              <p:nvPr/>
            </p:nvSpPr>
            <p:spPr>
              <a:xfrm>
                <a:off x="10891" y="9508"/>
                <a:ext cx="1070" cy="7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 name="图文框 23"/>
              <p:cNvSpPr/>
              <p:nvPr/>
            </p:nvSpPr>
            <p:spPr>
              <a:xfrm>
                <a:off x="11881" y="9524"/>
                <a:ext cx="3435" cy="7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0" y="0"/>
            <a:ext cx="12192000" cy="6858000"/>
          </a:xfrm>
          <a:prstGeom prst="rect">
            <a:avLst/>
          </a:prstGeom>
        </p:spPr>
      </p:pic>
      <p:pic>
        <p:nvPicPr>
          <p:cNvPr id="3" name="图片 2" descr="图片包含 动物, 天空, 马, 哺乳动物&#10;&#10;已生成极高可信度的说明"/>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2989" r="6474"/>
          <a:stretch>
            <a:fillRect/>
          </a:stretch>
        </p:blipFill>
        <p:spPr>
          <a:xfrm>
            <a:off x="-205" y="1382143"/>
            <a:ext cx="3392130" cy="5805150"/>
          </a:xfrm>
          <a:prstGeom prst="rect">
            <a:avLst/>
          </a:prstGeom>
        </p:spPr>
      </p:pic>
      <p:pic>
        <p:nvPicPr>
          <p:cNvPr id="4" name="图片 3" descr="图片包含 户外艺术系列&#10;&#10;已生成极高可信度的说明"/>
          <p:cNvPicPr>
            <a:picLocks noChangeAspect="1"/>
          </p:cNvPicPr>
          <p:nvPr/>
        </p:nvPicPr>
        <p:blipFill rotWithShape="1">
          <a:blip r:embed="rId4">
            <a:extLst>
              <a:ext uri="{28A0092B-C50C-407E-A947-70E740481C1C}">
                <a14:useLocalDpi xmlns:a14="http://schemas.microsoft.com/office/drawing/2010/main" val="0"/>
              </a:ext>
            </a:extLst>
          </a:blip>
          <a:srcRect t="-4729" r="66193" b="10924"/>
          <a:stretch>
            <a:fillRect/>
          </a:stretch>
        </p:blipFill>
        <p:spPr>
          <a:xfrm rot="5400000">
            <a:off x="5314950" y="-687705"/>
            <a:ext cx="2230120" cy="12860655"/>
          </a:xfrm>
          <a:prstGeom prst="rect">
            <a:avLst/>
          </a:prstGeom>
        </p:spPr>
      </p:pic>
      <p:sp>
        <p:nvSpPr>
          <p:cNvPr id="6" name="TextBox 7"/>
          <p:cNvSpPr txBox="1"/>
          <p:nvPr/>
        </p:nvSpPr>
        <p:spPr>
          <a:xfrm>
            <a:off x="0" y="398780"/>
            <a:ext cx="675005" cy="3286125"/>
          </a:xfrm>
          <a:prstGeom prst="rect">
            <a:avLst/>
          </a:prstGeom>
          <a:noFill/>
          <a:ln>
            <a:solidFill>
              <a:schemeClr val="tx1"/>
            </a:solidFill>
          </a:ln>
        </p:spPr>
        <p:txBody>
          <a:bodyPr vert="eaVert" wrap="square" rtlCol="0">
            <a:spAutoFit/>
          </a:bodyPr>
          <a:lstStyle/>
          <a:p>
            <a:r>
              <a:rPr lang="zh-CN" altLang="en-US" sz="3200" dirty="0">
                <a:latin typeface="楷体" panose="02010609060101010101" pitchFamily="49" charset="-122"/>
                <a:ea typeface="楷体" panose="02010609060101010101" pitchFamily="49" charset="-122"/>
              </a:rPr>
              <a:t>商品推荐的步骤</a:t>
            </a:r>
            <a:endParaRPr lang="zh-CN" altLang="en-US" sz="3200" dirty="0">
              <a:latin typeface="楷体" panose="02010609060101010101" pitchFamily="49" charset="-122"/>
              <a:ea typeface="楷体" panose="02010609060101010101" pitchFamily="49" charset="-122"/>
            </a:endParaRPr>
          </a:p>
        </p:txBody>
      </p:sp>
      <p:sp>
        <p:nvSpPr>
          <p:cNvPr id="7" name="文本框 26"/>
          <p:cNvSpPr txBox="1">
            <a:spLocks noChangeArrowheads="1"/>
          </p:cNvSpPr>
          <p:nvPr/>
        </p:nvSpPr>
        <p:spPr bwMode="auto">
          <a:xfrm>
            <a:off x="3962400" y="40640"/>
            <a:ext cx="8228965" cy="52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800" kern="0" dirty="0">
                <a:solidFill>
                  <a:srgbClr val="FF0000"/>
                </a:solidFill>
                <a:latin typeface="隶书" panose="02010509060101010101" pitchFamily="49" charset="-122"/>
                <a:ea typeface="隶书" panose="02010509060101010101" pitchFamily="49" charset="-122"/>
              </a:rPr>
              <a:t>   </a:t>
            </a:r>
            <a:r>
              <a:rPr lang="zh-CN" altLang="en-US" sz="2800" kern="0" dirty="0">
                <a:solidFill>
                  <a:srgbClr val="FF0000"/>
                </a:solidFill>
                <a:latin typeface="隶书" panose="02010509060101010101" pitchFamily="49" charset="-122"/>
                <a:ea typeface="隶书" panose="02010509060101010101" pitchFamily="49" charset="-122"/>
              </a:rPr>
              <a:t> </a:t>
            </a:r>
            <a:r>
              <a:rPr lang="zh-CN" altLang="en-US" sz="2800" kern="0" dirty="0">
                <a:solidFill>
                  <a:srgbClr val="00B0F0"/>
                </a:solidFill>
                <a:latin typeface="隶书" panose="02010509060101010101" pitchFamily="49" charset="-122"/>
                <a:ea typeface="隶书" panose="02010509060101010101" pitchFamily="49" charset="-122"/>
              </a:rPr>
              <a:t>步骤3</a:t>
            </a:r>
            <a:r>
              <a:rPr lang="zh-CN" altLang="en-US" sz="2800" kern="0" dirty="0">
                <a:solidFill>
                  <a:srgbClr val="FF0000"/>
                </a:solidFill>
                <a:latin typeface="隶书" panose="02010509060101010101" pitchFamily="49" charset="-122"/>
                <a:ea typeface="隶书" panose="02010509060101010101" pitchFamily="49" charset="-122"/>
              </a:rPr>
              <a:t> 根据预处理后的评论文本（图</a:t>
            </a:r>
            <a:r>
              <a:rPr lang="en-US" altLang="zh-CN" sz="2800" kern="0" dirty="0">
                <a:solidFill>
                  <a:srgbClr val="FF0000"/>
                </a:solidFill>
                <a:latin typeface="隶书" panose="02010509060101010101" pitchFamily="49" charset="-122"/>
                <a:ea typeface="隶书" panose="02010509060101010101" pitchFamily="49" charset="-122"/>
              </a:rPr>
              <a:t>3</a:t>
            </a:r>
            <a:r>
              <a:rPr lang="zh-CN" altLang="en-US" sz="2800" kern="0" dirty="0">
                <a:solidFill>
                  <a:srgbClr val="FF0000"/>
                </a:solidFill>
                <a:latin typeface="隶书" panose="02010509060101010101" pitchFamily="49" charset="-122"/>
                <a:ea typeface="隶书" panose="02010509060101010101" pitchFamily="49" charset="-122"/>
              </a:rPr>
              <a:t>）提取出对应商品的商品特征，并分析所有商品不同商品特征的好评率；（图</a:t>
            </a:r>
            <a:r>
              <a:rPr lang="en-US" altLang="zh-CN" sz="2800" kern="0" dirty="0">
                <a:solidFill>
                  <a:srgbClr val="FF0000"/>
                </a:solidFill>
                <a:latin typeface="隶书" panose="02010509060101010101" pitchFamily="49" charset="-122"/>
                <a:ea typeface="隶书" panose="02010509060101010101" pitchFamily="49" charset="-122"/>
              </a:rPr>
              <a:t>4</a:t>
            </a:r>
            <a:r>
              <a:rPr lang="zh-CN" altLang="en-US" sz="2800" kern="0" dirty="0">
                <a:solidFill>
                  <a:srgbClr val="FF0000"/>
                </a:solidFill>
                <a:latin typeface="隶书" panose="02010509060101010101" pitchFamily="49" charset="-122"/>
                <a:ea typeface="隶书" panose="02010509060101010101" pitchFamily="49" charset="-122"/>
              </a:rPr>
              <a:t>）</a:t>
            </a: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rPr>
              <a:t>    </a:t>
            </a: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rPr>
              <a:t>    </a:t>
            </a:r>
            <a:r>
              <a:rPr lang="zh-CN" altLang="en-US" sz="2800" kern="0" dirty="0">
                <a:solidFill>
                  <a:srgbClr val="00B0F0"/>
                </a:solidFill>
                <a:latin typeface="隶书" panose="02010509060101010101" pitchFamily="49" charset="-122"/>
                <a:ea typeface="隶书" panose="02010509060101010101" pitchFamily="49" charset="-122"/>
              </a:rPr>
              <a:t>步骤4</a:t>
            </a:r>
            <a:r>
              <a:rPr lang="zh-CN" altLang="en-US" sz="2800" kern="0" dirty="0">
                <a:solidFill>
                  <a:srgbClr val="FF0000"/>
                </a:solidFill>
                <a:latin typeface="隶书" panose="02010509060101010101" pitchFamily="49" charset="-122"/>
                <a:ea typeface="隶书" panose="02010509060101010101" pitchFamily="49" charset="-122"/>
              </a:rPr>
              <a:t> 按照受关注度的由高到低提取出各类商品与之对应的供选择的商品特征；</a:t>
            </a:r>
            <a:endParaRPr lang="zh-CN" altLang="en-US" sz="2800" kern="0" dirty="0">
              <a:solidFill>
                <a:srgbClr val="FF0000"/>
              </a:solidFill>
              <a:latin typeface="隶书" panose="02010509060101010101" pitchFamily="49" charset="-122"/>
              <a:ea typeface="隶书" panose="02010509060101010101" pitchFamily="49" charset="-122"/>
            </a:endParaRPr>
          </a:p>
        </p:txBody>
      </p:sp>
      <p:pic>
        <p:nvPicPr>
          <p:cNvPr id="10" name="图片 9" descr="Screenshot_20201217_191608"/>
          <p:cNvPicPr>
            <a:picLocks noChangeAspect="1"/>
          </p:cNvPicPr>
          <p:nvPr/>
        </p:nvPicPr>
        <p:blipFill>
          <a:blip r:embed="rId5"/>
          <a:stretch>
            <a:fillRect/>
          </a:stretch>
        </p:blipFill>
        <p:spPr>
          <a:xfrm>
            <a:off x="776605" y="40640"/>
            <a:ext cx="3228340" cy="6816725"/>
          </a:xfrm>
          <a:prstGeom prst="rect">
            <a:avLst/>
          </a:prstGeom>
        </p:spPr>
      </p:pic>
      <p:grpSp>
        <p:nvGrpSpPr>
          <p:cNvPr id="26" name="组合 25"/>
          <p:cNvGrpSpPr/>
          <p:nvPr/>
        </p:nvGrpSpPr>
        <p:grpSpPr>
          <a:xfrm>
            <a:off x="3932555" y="2152650"/>
            <a:ext cx="7717790" cy="1408430"/>
            <a:chOff x="6240" y="8581"/>
            <a:chExt cx="12154" cy="2218"/>
          </a:xfrm>
        </p:grpSpPr>
        <p:pic>
          <p:nvPicPr>
            <p:cNvPr id="12" name="图片 11" descr="Screenshot_20201217_191559"/>
            <p:cNvPicPr>
              <a:picLocks noChangeAspect="1"/>
            </p:cNvPicPr>
            <p:nvPr/>
          </p:nvPicPr>
          <p:blipFill>
            <a:blip r:embed="rId6"/>
            <a:srcRect l="-1913" t="75993" r="952" b="15842"/>
            <a:stretch>
              <a:fillRect/>
            </a:stretch>
          </p:blipFill>
          <p:spPr>
            <a:xfrm>
              <a:off x="6240" y="8581"/>
              <a:ext cx="12155" cy="2219"/>
            </a:xfrm>
            <a:prstGeom prst="rect">
              <a:avLst/>
            </a:prstGeom>
          </p:spPr>
        </p:pic>
        <p:grpSp>
          <p:nvGrpSpPr>
            <p:cNvPr id="25" name="组合 24"/>
            <p:cNvGrpSpPr/>
            <p:nvPr/>
          </p:nvGrpSpPr>
          <p:grpSpPr>
            <a:xfrm>
              <a:off x="7091" y="8757"/>
              <a:ext cx="10285" cy="1533"/>
              <a:chOff x="7091" y="8757"/>
              <a:chExt cx="10285" cy="1533"/>
            </a:xfrm>
          </p:grpSpPr>
          <p:sp>
            <p:nvSpPr>
              <p:cNvPr id="14" name="图文框 13"/>
              <p:cNvSpPr/>
              <p:nvPr/>
            </p:nvSpPr>
            <p:spPr>
              <a:xfrm>
                <a:off x="7091" y="8805"/>
                <a:ext cx="1708" cy="767"/>
              </a:xfrm>
              <a:prstGeom prst="fram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 name="图文框 14"/>
              <p:cNvSpPr/>
              <p:nvPr/>
            </p:nvSpPr>
            <p:spPr>
              <a:xfrm>
                <a:off x="8687" y="8805"/>
                <a:ext cx="1181"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6" name="图文框 15"/>
              <p:cNvSpPr/>
              <p:nvPr/>
            </p:nvSpPr>
            <p:spPr>
              <a:xfrm>
                <a:off x="9773" y="8821"/>
                <a:ext cx="1182"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7" name="图文框 16"/>
              <p:cNvSpPr/>
              <p:nvPr/>
            </p:nvSpPr>
            <p:spPr>
              <a:xfrm>
                <a:off x="10923" y="8805"/>
                <a:ext cx="1661" cy="79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 name="图文框 17"/>
              <p:cNvSpPr/>
              <p:nvPr/>
            </p:nvSpPr>
            <p:spPr>
              <a:xfrm>
                <a:off x="12442" y="8773"/>
                <a:ext cx="1212" cy="84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图文框 18"/>
              <p:cNvSpPr/>
              <p:nvPr/>
            </p:nvSpPr>
            <p:spPr>
              <a:xfrm>
                <a:off x="13591" y="8805"/>
                <a:ext cx="2699" cy="81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 name="图文框 19"/>
              <p:cNvSpPr/>
              <p:nvPr/>
            </p:nvSpPr>
            <p:spPr>
              <a:xfrm>
                <a:off x="16194" y="8757"/>
                <a:ext cx="1182" cy="86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1" name="图文框 20"/>
              <p:cNvSpPr/>
              <p:nvPr/>
            </p:nvSpPr>
            <p:spPr>
              <a:xfrm>
                <a:off x="8639" y="9572"/>
                <a:ext cx="1262" cy="6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2" name="图文框 21"/>
              <p:cNvSpPr/>
              <p:nvPr/>
            </p:nvSpPr>
            <p:spPr>
              <a:xfrm>
                <a:off x="9773" y="9508"/>
                <a:ext cx="1214" cy="7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图文框 22"/>
              <p:cNvSpPr/>
              <p:nvPr/>
            </p:nvSpPr>
            <p:spPr>
              <a:xfrm>
                <a:off x="10891" y="9508"/>
                <a:ext cx="1070" cy="7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 name="图文框 23"/>
              <p:cNvSpPr/>
              <p:nvPr/>
            </p:nvSpPr>
            <p:spPr>
              <a:xfrm>
                <a:off x="11881" y="9524"/>
                <a:ext cx="3435" cy="7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102870" y="635"/>
            <a:ext cx="12294870" cy="6916420"/>
          </a:xfrm>
          <a:prstGeom prst="rect">
            <a:avLst/>
          </a:prstGeom>
        </p:spPr>
      </p:pic>
      <p:pic>
        <p:nvPicPr>
          <p:cNvPr id="4" name="图片 3" descr="图片包含 恐龙, 动物, 爬行动物&#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095" y="3828105"/>
            <a:ext cx="4537152" cy="3029895"/>
          </a:xfrm>
          <a:prstGeom prst="rect">
            <a:avLst/>
          </a:prstGeom>
        </p:spPr>
      </p:pic>
      <p:pic>
        <p:nvPicPr>
          <p:cNvPr id="7" name="图片 6" descr="Screenshot_20201217_193735"/>
          <p:cNvPicPr>
            <a:picLocks noChangeAspect="1"/>
          </p:cNvPicPr>
          <p:nvPr/>
        </p:nvPicPr>
        <p:blipFill>
          <a:blip r:embed="rId3"/>
          <a:stretch>
            <a:fillRect/>
          </a:stretch>
        </p:blipFill>
        <p:spPr>
          <a:xfrm>
            <a:off x="8781415" y="635"/>
            <a:ext cx="3287395" cy="6941185"/>
          </a:xfrm>
          <a:prstGeom prst="rect">
            <a:avLst/>
          </a:prstGeom>
        </p:spPr>
      </p:pic>
      <p:pic>
        <p:nvPicPr>
          <p:cNvPr id="5" name="图片 4" descr="图片包含 户外艺术系列&#10;&#10;已生成极高可信度的说明"/>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19316">
            <a:off x="-3545653" y="-1077402"/>
            <a:ext cx="6547935" cy="8860553"/>
          </a:xfrm>
          <a:prstGeom prst="rect">
            <a:avLst/>
          </a:prstGeom>
        </p:spPr>
      </p:pic>
      <p:sp>
        <p:nvSpPr>
          <p:cNvPr id="11" name="文本框 10"/>
          <p:cNvSpPr txBox="1"/>
          <p:nvPr/>
        </p:nvSpPr>
        <p:spPr>
          <a:xfrm>
            <a:off x="872490" y="827405"/>
            <a:ext cx="7591425" cy="5262245"/>
          </a:xfrm>
          <a:prstGeom prst="rect">
            <a:avLst/>
          </a:prstGeom>
          <a:noFill/>
        </p:spPr>
        <p:txBody>
          <a:bodyPr vert="horz" wrap="square" rtlCol="0">
            <a:spAutoFit/>
          </a:bodyPr>
          <a:lstStyle/>
          <a:p>
            <a:pPr>
              <a:lnSpc>
                <a:spcPct val="150000"/>
              </a:lnSpc>
              <a:defRPr/>
            </a:pPr>
            <a:r>
              <a:rPr lang="en-US" altLang="zh-CN" sz="2800" kern="0" dirty="0">
                <a:solidFill>
                  <a:srgbClr val="FF0000"/>
                </a:solidFill>
                <a:latin typeface="隶书" panose="02010509060101010101" pitchFamily="49" charset="-122"/>
                <a:ea typeface="隶书" panose="02010509060101010101" pitchFamily="49" charset="-122"/>
                <a:sym typeface="+mn-ea"/>
              </a:rPr>
              <a:t>    </a:t>
            </a:r>
            <a:r>
              <a:rPr lang="zh-CN" altLang="en-US" sz="2800" kern="0" dirty="0">
                <a:solidFill>
                  <a:srgbClr val="00B0F0"/>
                </a:solidFill>
                <a:latin typeface="隶书" panose="02010509060101010101" pitchFamily="49" charset="-122"/>
                <a:ea typeface="隶书" panose="02010509060101010101" pitchFamily="49" charset="-122"/>
                <a:sym typeface="+mn-ea"/>
              </a:rPr>
              <a:t>步骤5</a:t>
            </a:r>
            <a:r>
              <a:rPr lang="zh-CN" altLang="en-US" sz="2800" kern="0" dirty="0">
                <a:solidFill>
                  <a:srgbClr val="FF0000"/>
                </a:solidFill>
                <a:latin typeface="隶书" panose="02010509060101010101" pitchFamily="49" charset="-122"/>
                <a:ea typeface="隶书" panose="02010509060101010101" pitchFamily="49" charset="-122"/>
                <a:sym typeface="+mn-ea"/>
              </a:rPr>
              <a:t> 选择某类商品，并在该类商品与之对应的供选择的商品特征中选择需要的商品特征，然后对选择出的商品特征进行排序；（图</a:t>
            </a:r>
            <a:r>
              <a:rPr lang="en-US" altLang="zh-CN" sz="2800" kern="0" dirty="0">
                <a:solidFill>
                  <a:srgbClr val="FF0000"/>
                </a:solidFill>
                <a:latin typeface="隶书" panose="02010509060101010101" pitchFamily="49" charset="-122"/>
                <a:ea typeface="隶书" panose="02010509060101010101" pitchFamily="49" charset="-122"/>
                <a:sym typeface="+mn-ea"/>
              </a:rPr>
              <a:t>6</a:t>
            </a:r>
            <a:r>
              <a:rPr lang="zh-CN" altLang="en-US" sz="2800" kern="0" dirty="0">
                <a:solidFill>
                  <a:srgbClr val="FF0000"/>
                </a:solidFill>
                <a:latin typeface="隶书" panose="02010509060101010101" pitchFamily="49" charset="-122"/>
                <a:ea typeface="隶书" panose="02010509060101010101" pitchFamily="49" charset="-122"/>
                <a:sym typeface="+mn-ea"/>
              </a:rPr>
              <a:t>）</a:t>
            </a:r>
            <a:endParaRPr lang="zh-CN" altLang="en-US" sz="2800" kern="0" dirty="0">
              <a:solidFill>
                <a:srgbClr val="FF0000"/>
              </a:solidFill>
              <a:latin typeface="隶书" panose="02010509060101010101" pitchFamily="49" charset="-122"/>
              <a:ea typeface="隶书" panose="02010509060101010101" pitchFamily="49" charset="-122"/>
              <a:sym typeface="+mn-ea"/>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sym typeface="+mn-ea"/>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sym typeface="+mn-ea"/>
              </a:rPr>
              <a:t>    </a:t>
            </a:r>
            <a:r>
              <a:rPr lang="zh-CN" altLang="en-US" sz="2800" kern="0" dirty="0">
                <a:solidFill>
                  <a:srgbClr val="00B0F0"/>
                </a:solidFill>
                <a:latin typeface="隶书" panose="02010509060101010101" pitchFamily="49" charset="-122"/>
                <a:ea typeface="隶书" panose="02010509060101010101" pitchFamily="49" charset="-122"/>
                <a:sym typeface="+mn-ea"/>
              </a:rPr>
              <a:t>步骤6</a:t>
            </a:r>
            <a:r>
              <a:rPr lang="zh-CN" altLang="en-US" sz="2800" kern="0" dirty="0">
                <a:solidFill>
                  <a:srgbClr val="FF0000"/>
                </a:solidFill>
                <a:latin typeface="隶书" panose="02010509060101010101" pitchFamily="49" charset="-122"/>
                <a:ea typeface="隶书" panose="02010509060101010101" pitchFamily="49" charset="-122"/>
                <a:sym typeface="+mn-ea"/>
              </a:rPr>
              <a:t> 分别计算选择的某类商品下与选择出的商品特征相对应的权重；（图</a:t>
            </a:r>
            <a:r>
              <a:rPr lang="en-US" altLang="zh-CN" sz="2800" kern="0" dirty="0">
                <a:solidFill>
                  <a:srgbClr val="FF0000"/>
                </a:solidFill>
                <a:latin typeface="隶书" panose="02010509060101010101" pitchFamily="49" charset="-122"/>
                <a:ea typeface="隶书" panose="02010509060101010101" pitchFamily="49" charset="-122"/>
                <a:sym typeface="+mn-ea"/>
              </a:rPr>
              <a:t>7</a:t>
            </a:r>
            <a:r>
              <a:rPr lang="zh-CN" altLang="en-US" sz="2800" kern="0" dirty="0">
                <a:solidFill>
                  <a:srgbClr val="FF0000"/>
                </a:solidFill>
                <a:latin typeface="隶书" panose="02010509060101010101" pitchFamily="49" charset="-122"/>
                <a:ea typeface="隶书" panose="02010509060101010101" pitchFamily="49" charset="-122"/>
                <a:sym typeface="+mn-ea"/>
              </a:rPr>
              <a:t>）</a:t>
            </a: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sym typeface="+mn-ea"/>
              </a:rPr>
              <a:t>    </a:t>
            </a:r>
            <a:endParaRPr lang="zh-CN" altLang="en-US" sz="2800" kern="0" dirty="0">
              <a:solidFill>
                <a:srgbClr val="FF0000"/>
              </a:solidFill>
              <a:latin typeface="隶书" panose="02010509060101010101" pitchFamily="49" charset="-122"/>
              <a:ea typeface="隶书" panose="02010509060101010101" pitchFamily="49" charset="-122"/>
            </a:endParaRPr>
          </a:p>
        </p:txBody>
      </p:sp>
      <p:pic>
        <p:nvPicPr>
          <p:cNvPr id="6" name="图片 5" descr="Screenshot_20201217_191800"/>
          <p:cNvPicPr>
            <a:picLocks noChangeAspect="1"/>
          </p:cNvPicPr>
          <p:nvPr/>
        </p:nvPicPr>
        <p:blipFill>
          <a:blip r:embed="rId5"/>
          <a:stretch>
            <a:fillRect/>
          </a:stretch>
        </p:blipFill>
        <p:spPr>
          <a:xfrm>
            <a:off x="8779510" y="635"/>
            <a:ext cx="3289300" cy="6945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email"/>
          <a:stretch>
            <a:fillRect/>
          </a:stretch>
        </p:blipFill>
        <p:spPr>
          <a:xfrm>
            <a:off x="-102870" y="14605"/>
            <a:ext cx="12294870" cy="6916420"/>
          </a:xfrm>
          <a:prstGeom prst="rect">
            <a:avLst/>
          </a:prstGeom>
        </p:spPr>
      </p:pic>
      <p:pic>
        <p:nvPicPr>
          <p:cNvPr id="4" name="图片 3" descr="图片包含 恐龙, 动物, 爬行动物&#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900" y="4214185"/>
            <a:ext cx="4537152" cy="3029895"/>
          </a:xfrm>
          <a:prstGeom prst="rect">
            <a:avLst/>
          </a:prstGeom>
        </p:spPr>
      </p:pic>
      <p:pic>
        <p:nvPicPr>
          <p:cNvPr id="5" name="图片 4" descr="图片包含 户外艺术系列&#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19316">
            <a:off x="-3545653" y="-1077402"/>
            <a:ext cx="6547935" cy="8860553"/>
          </a:xfrm>
          <a:prstGeom prst="rect">
            <a:avLst/>
          </a:prstGeom>
        </p:spPr>
      </p:pic>
      <p:sp>
        <p:nvSpPr>
          <p:cNvPr id="11" name="文本框 10"/>
          <p:cNvSpPr txBox="1"/>
          <p:nvPr/>
        </p:nvSpPr>
        <p:spPr>
          <a:xfrm>
            <a:off x="2000885" y="278130"/>
            <a:ext cx="6292215" cy="5046345"/>
          </a:xfrm>
          <a:prstGeom prst="rect">
            <a:avLst/>
          </a:prstGeom>
          <a:noFill/>
        </p:spPr>
        <p:txBody>
          <a:bodyPr vert="horz" wrap="square" rtlCol="0">
            <a:spAutoFit/>
          </a:bodyPr>
          <a:lstStyle/>
          <a:p>
            <a:pPr>
              <a:lnSpc>
                <a:spcPct val="150000"/>
              </a:lnSpc>
              <a:defRPr/>
            </a:pPr>
            <a:r>
              <a:rPr lang="en-US" altLang="zh-CN" sz="2800" kern="0" dirty="0">
                <a:solidFill>
                  <a:srgbClr val="FF0000"/>
                </a:solidFill>
                <a:latin typeface="隶书" panose="02010509060101010101" pitchFamily="49" charset="-122"/>
                <a:ea typeface="隶书" panose="02010509060101010101" pitchFamily="49" charset="-122"/>
                <a:sym typeface="+mn-ea"/>
              </a:rPr>
              <a:t>    </a:t>
            </a:r>
            <a:r>
              <a:rPr lang="zh-CN" altLang="en-US" sz="2800" kern="0" dirty="0">
                <a:solidFill>
                  <a:srgbClr val="FF0000"/>
                </a:solidFill>
                <a:latin typeface="隶书" panose="02010509060101010101" pitchFamily="49" charset="-122"/>
                <a:ea typeface="隶书" panose="02010509060101010101" pitchFamily="49" charset="-122"/>
                <a:sym typeface="+mn-ea"/>
              </a:rPr>
              <a:t>    </a:t>
            </a:r>
            <a:r>
              <a:rPr lang="zh-CN" altLang="en-US" sz="2800" kern="0" dirty="0">
                <a:solidFill>
                  <a:srgbClr val="00B0F0"/>
                </a:solidFill>
                <a:latin typeface="隶书" panose="02010509060101010101" pitchFamily="49" charset="-122"/>
                <a:ea typeface="隶书" panose="02010509060101010101" pitchFamily="49" charset="-122"/>
                <a:sym typeface="+mn-ea"/>
              </a:rPr>
              <a:t>步骤7</a:t>
            </a:r>
            <a:r>
              <a:rPr lang="zh-CN" altLang="en-US" sz="2800" kern="0" dirty="0">
                <a:solidFill>
                  <a:srgbClr val="FF0000"/>
                </a:solidFill>
                <a:latin typeface="隶书" panose="02010509060101010101" pitchFamily="49" charset="-122"/>
                <a:ea typeface="隶书" panose="02010509060101010101" pitchFamily="49" charset="-122"/>
                <a:sym typeface="+mn-ea"/>
              </a:rPr>
              <a:t> 根据选择出的商品特征在选择的某类商品下所有商品中对应的好评率及其对应的权重计算该类商品下所有商品与用户对商品的需求的相似度</a:t>
            </a:r>
            <a:endParaRPr lang="zh-CN" altLang="en-US" sz="2800" kern="0" dirty="0">
              <a:solidFill>
                <a:srgbClr val="FF0000"/>
              </a:solidFill>
              <a:latin typeface="隶书" panose="02010509060101010101" pitchFamily="49" charset="-122"/>
              <a:ea typeface="隶书" panose="02010509060101010101" pitchFamily="49" charset="-122"/>
              <a:sym typeface="+mn-ea"/>
            </a:endParaRPr>
          </a:p>
          <a:p>
            <a:pPr>
              <a:lnSpc>
                <a:spcPct val="150000"/>
              </a:lnSpc>
              <a:defRPr/>
            </a:pPr>
            <a:endParaRPr lang="zh-CN" altLang="en-US" sz="2800" kern="0" dirty="0">
              <a:solidFill>
                <a:srgbClr val="FF0000"/>
              </a:solidFill>
              <a:latin typeface="隶书" panose="02010509060101010101" pitchFamily="49" charset="-122"/>
              <a:ea typeface="隶书" panose="02010509060101010101" pitchFamily="49" charset="-122"/>
            </a:endParaRPr>
          </a:p>
          <a:p>
            <a:pPr>
              <a:lnSpc>
                <a:spcPct val="150000"/>
              </a:lnSpc>
              <a:defRPr/>
            </a:pPr>
            <a:r>
              <a:rPr lang="zh-CN" altLang="en-US" sz="2800" kern="0" dirty="0">
                <a:solidFill>
                  <a:srgbClr val="FF0000"/>
                </a:solidFill>
                <a:latin typeface="隶书" panose="02010509060101010101" pitchFamily="49" charset="-122"/>
                <a:ea typeface="隶书" panose="02010509060101010101" pitchFamily="49" charset="-122"/>
                <a:sym typeface="+mn-ea"/>
              </a:rPr>
              <a:t>    </a:t>
            </a:r>
            <a:r>
              <a:rPr lang="zh-CN" altLang="en-US" sz="2800" kern="0" dirty="0">
                <a:solidFill>
                  <a:srgbClr val="00B0F0"/>
                </a:solidFill>
                <a:latin typeface="隶书" panose="02010509060101010101" pitchFamily="49" charset="-122"/>
                <a:ea typeface="隶书" panose="02010509060101010101" pitchFamily="49" charset="-122"/>
                <a:sym typeface="+mn-ea"/>
              </a:rPr>
              <a:t>步骤8</a:t>
            </a:r>
            <a:r>
              <a:rPr lang="zh-CN" altLang="en-US" sz="2800" kern="0" dirty="0">
                <a:solidFill>
                  <a:srgbClr val="FF0000"/>
                </a:solidFill>
                <a:latin typeface="隶书" panose="02010509060101010101" pitchFamily="49" charset="-122"/>
                <a:ea typeface="隶书" panose="02010509060101010101" pitchFamily="49" charset="-122"/>
                <a:sym typeface="+mn-ea"/>
              </a:rPr>
              <a:t> 按照相似度的由高到低将对应的商品推荐给用户。（图</a:t>
            </a:r>
            <a:r>
              <a:rPr lang="en-US" altLang="zh-CN" sz="2800" kern="0" dirty="0">
                <a:solidFill>
                  <a:srgbClr val="FF0000"/>
                </a:solidFill>
                <a:latin typeface="隶书" panose="02010509060101010101" pitchFamily="49" charset="-122"/>
                <a:ea typeface="隶书" panose="02010509060101010101" pitchFamily="49" charset="-122"/>
                <a:sym typeface="+mn-ea"/>
              </a:rPr>
              <a:t>8</a:t>
            </a:r>
            <a:r>
              <a:rPr lang="zh-CN" altLang="en-US" sz="2800" kern="0" dirty="0">
                <a:solidFill>
                  <a:srgbClr val="FF0000"/>
                </a:solidFill>
                <a:latin typeface="隶书" panose="02010509060101010101" pitchFamily="49" charset="-122"/>
                <a:ea typeface="隶书" panose="02010509060101010101" pitchFamily="49" charset="-122"/>
                <a:sym typeface="+mn-ea"/>
              </a:rPr>
              <a:t>）</a:t>
            </a:r>
            <a:endParaRPr lang="zh-CN" altLang="en-US" sz="2800" kern="0" dirty="0">
              <a:solidFill>
                <a:srgbClr val="FF0000"/>
              </a:solidFill>
              <a:latin typeface="隶书" panose="02010509060101010101" pitchFamily="49" charset="-122"/>
              <a:ea typeface="隶书" panose="02010509060101010101" pitchFamily="49" charset="-122"/>
            </a:endParaRPr>
          </a:p>
          <a:p>
            <a:endParaRPr lang="zh-CN" altLang="en-US" sz="2800" kern="0" dirty="0">
              <a:solidFill>
                <a:srgbClr val="FF0000"/>
              </a:solidFill>
              <a:latin typeface="隶书" panose="02010509060101010101" pitchFamily="49" charset="-122"/>
              <a:ea typeface="隶书" panose="02010509060101010101" pitchFamily="49" charset="-122"/>
            </a:endParaRPr>
          </a:p>
        </p:txBody>
      </p:sp>
      <p:pic>
        <p:nvPicPr>
          <p:cNvPr id="3" name="图片 2" descr="Screenshot_20201217_194429"/>
          <p:cNvPicPr>
            <a:picLocks noChangeAspect="1"/>
          </p:cNvPicPr>
          <p:nvPr/>
        </p:nvPicPr>
        <p:blipFill>
          <a:blip r:embed="rId4"/>
          <a:stretch>
            <a:fillRect/>
          </a:stretch>
        </p:blipFill>
        <p:spPr>
          <a:xfrm>
            <a:off x="8917940" y="14605"/>
            <a:ext cx="3274060" cy="6911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0" y="0"/>
            <a:ext cx="9637972" cy="6865778"/>
          </a:xfrm>
          <a:prstGeom prst="rect">
            <a:avLst/>
          </a:prstGeom>
        </p:spPr>
      </p:pic>
      <p:sp>
        <p:nvSpPr>
          <p:cNvPr id="3" name="Freeform 113"/>
          <p:cNvSpPr>
            <a:spLocks noEditPoints="1"/>
          </p:cNvSpPr>
          <p:nvPr/>
        </p:nvSpPr>
        <p:spPr bwMode="auto">
          <a:xfrm>
            <a:off x="10361193" y="4838424"/>
            <a:ext cx="1830807" cy="1660016"/>
          </a:xfrm>
          <a:custGeom>
            <a:avLst/>
            <a:gdLst>
              <a:gd name="T0" fmla="*/ 325 w 389"/>
              <a:gd name="T1" fmla="*/ 171 h 350"/>
              <a:gd name="T2" fmla="*/ 257 w 389"/>
              <a:gd name="T3" fmla="*/ 175 h 350"/>
              <a:gd name="T4" fmla="*/ 244 w 389"/>
              <a:gd name="T5" fmla="*/ 142 h 350"/>
              <a:gd name="T6" fmla="*/ 289 w 389"/>
              <a:gd name="T7" fmla="*/ 55 h 350"/>
              <a:gd name="T8" fmla="*/ 282 w 389"/>
              <a:gd name="T9" fmla="*/ 59 h 350"/>
              <a:gd name="T10" fmla="*/ 282 w 389"/>
              <a:gd name="T11" fmla="*/ 62 h 350"/>
              <a:gd name="T12" fmla="*/ 275 w 389"/>
              <a:gd name="T13" fmla="*/ 68 h 350"/>
              <a:gd name="T14" fmla="*/ 260 w 389"/>
              <a:gd name="T15" fmla="*/ 80 h 350"/>
              <a:gd name="T16" fmla="*/ 247 w 389"/>
              <a:gd name="T17" fmla="*/ 94 h 350"/>
              <a:gd name="T18" fmla="*/ 243 w 389"/>
              <a:gd name="T19" fmla="*/ 99 h 350"/>
              <a:gd name="T20" fmla="*/ 210 w 389"/>
              <a:gd name="T21" fmla="*/ 151 h 350"/>
              <a:gd name="T22" fmla="*/ 193 w 389"/>
              <a:gd name="T23" fmla="*/ 189 h 350"/>
              <a:gd name="T24" fmla="*/ 191 w 389"/>
              <a:gd name="T25" fmla="*/ 175 h 350"/>
              <a:gd name="T26" fmla="*/ 169 w 389"/>
              <a:gd name="T27" fmla="*/ 198 h 350"/>
              <a:gd name="T28" fmla="*/ 213 w 389"/>
              <a:gd name="T29" fmla="*/ 102 h 350"/>
              <a:gd name="T30" fmla="*/ 246 w 389"/>
              <a:gd name="T31" fmla="*/ 29 h 350"/>
              <a:gd name="T32" fmla="*/ 227 w 389"/>
              <a:gd name="T33" fmla="*/ 65 h 350"/>
              <a:gd name="T34" fmla="*/ 216 w 389"/>
              <a:gd name="T35" fmla="*/ 87 h 350"/>
              <a:gd name="T36" fmla="*/ 176 w 389"/>
              <a:gd name="T37" fmla="*/ 0 h 350"/>
              <a:gd name="T38" fmla="*/ 177 w 389"/>
              <a:gd name="T39" fmla="*/ 12 h 350"/>
              <a:gd name="T40" fmla="*/ 180 w 389"/>
              <a:gd name="T41" fmla="*/ 20 h 350"/>
              <a:gd name="T42" fmla="*/ 181 w 389"/>
              <a:gd name="T43" fmla="*/ 36 h 350"/>
              <a:gd name="T44" fmla="*/ 190 w 389"/>
              <a:gd name="T45" fmla="*/ 57 h 350"/>
              <a:gd name="T46" fmla="*/ 209 w 389"/>
              <a:gd name="T47" fmla="*/ 104 h 350"/>
              <a:gd name="T48" fmla="*/ 159 w 389"/>
              <a:gd name="T49" fmla="*/ 217 h 350"/>
              <a:gd name="T50" fmla="*/ 125 w 389"/>
              <a:gd name="T51" fmla="*/ 258 h 350"/>
              <a:gd name="T52" fmla="*/ 117 w 389"/>
              <a:gd name="T53" fmla="*/ 255 h 350"/>
              <a:gd name="T54" fmla="*/ 120 w 389"/>
              <a:gd name="T55" fmla="*/ 197 h 350"/>
              <a:gd name="T56" fmla="*/ 96 w 389"/>
              <a:gd name="T57" fmla="*/ 177 h 350"/>
              <a:gd name="T58" fmla="*/ 93 w 389"/>
              <a:gd name="T59" fmla="*/ 173 h 350"/>
              <a:gd name="T60" fmla="*/ 88 w 389"/>
              <a:gd name="T61" fmla="*/ 170 h 350"/>
              <a:gd name="T62" fmla="*/ 74 w 389"/>
              <a:gd name="T63" fmla="*/ 154 h 350"/>
              <a:gd name="T64" fmla="*/ 39 w 389"/>
              <a:gd name="T65" fmla="*/ 140 h 350"/>
              <a:gd name="T66" fmla="*/ 19 w 389"/>
              <a:gd name="T67" fmla="*/ 141 h 350"/>
              <a:gd name="T68" fmla="*/ 43 w 389"/>
              <a:gd name="T69" fmla="*/ 176 h 350"/>
              <a:gd name="T70" fmla="*/ 54 w 389"/>
              <a:gd name="T71" fmla="*/ 259 h 350"/>
              <a:gd name="T72" fmla="*/ 83 w 389"/>
              <a:gd name="T73" fmla="*/ 172 h 350"/>
              <a:gd name="T74" fmla="*/ 108 w 389"/>
              <a:gd name="T75" fmla="*/ 235 h 350"/>
              <a:gd name="T76" fmla="*/ 104 w 389"/>
              <a:gd name="T77" fmla="*/ 280 h 350"/>
              <a:gd name="T78" fmla="*/ 99 w 389"/>
              <a:gd name="T79" fmla="*/ 285 h 350"/>
              <a:gd name="T80" fmla="*/ 96 w 389"/>
              <a:gd name="T81" fmla="*/ 289 h 350"/>
              <a:gd name="T82" fmla="*/ 92 w 389"/>
              <a:gd name="T83" fmla="*/ 293 h 350"/>
              <a:gd name="T84" fmla="*/ 82 w 389"/>
              <a:gd name="T85" fmla="*/ 305 h 350"/>
              <a:gd name="T86" fmla="*/ 60 w 389"/>
              <a:gd name="T87" fmla="*/ 350 h 350"/>
              <a:gd name="T88" fmla="*/ 129 w 389"/>
              <a:gd name="T89" fmla="*/ 263 h 350"/>
              <a:gd name="T90" fmla="*/ 196 w 389"/>
              <a:gd name="T91" fmla="*/ 227 h 350"/>
              <a:gd name="T92" fmla="*/ 325 w 389"/>
              <a:gd name="T93" fmla="*/ 244 h 350"/>
              <a:gd name="T94" fmla="*/ 351 w 389"/>
              <a:gd name="T95" fmla="*/ 244 h 350"/>
              <a:gd name="T96" fmla="*/ 344 w 389"/>
              <a:gd name="T97" fmla="*/ 241 h 350"/>
              <a:gd name="T98" fmla="*/ 282 w 389"/>
              <a:gd name="T99" fmla="*/ 214 h 350"/>
              <a:gd name="T100" fmla="*/ 228 w 389"/>
              <a:gd name="T101" fmla="*/ 201 h 350"/>
              <a:gd name="T102" fmla="*/ 380 w 389"/>
              <a:gd name="T103" fmla="*/ 167 h 350"/>
              <a:gd name="T104" fmla="*/ 52 w 389"/>
              <a:gd name="T105" fmla="*/ 187 h 350"/>
              <a:gd name="T106" fmla="*/ 83 w 389"/>
              <a:gd name="T107" fmla="*/ 165 h 350"/>
              <a:gd name="T108" fmla="*/ 176 w 389"/>
              <a:gd name="T109" fmla="*/ 219 h 350"/>
              <a:gd name="T110" fmla="*/ 219 w 389"/>
              <a:gd name="T111" fmla="*/ 2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9" h="350">
                <a:moveTo>
                  <a:pt x="381" y="164"/>
                </a:moveTo>
                <a:cubicBezTo>
                  <a:pt x="376" y="165"/>
                  <a:pt x="371" y="166"/>
                  <a:pt x="366" y="167"/>
                </a:cubicBezTo>
                <a:cubicBezTo>
                  <a:pt x="365" y="167"/>
                  <a:pt x="363" y="168"/>
                  <a:pt x="362" y="167"/>
                </a:cubicBezTo>
                <a:cubicBezTo>
                  <a:pt x="366" y="166"/>
                  <a:pt x="369" y="165"/>
                  <a:pt x="373" y="164"/>
                </a:cubicBezTo>
                <a:cubicBezTo>
                  <a:pt x="361" y="166"/>
                  <a:pt x="350" y="169"/>
                  <a:pt x="338" y="170"/>
                </a:cubicBezTo>
                <a:cubicBezTo>
                  <a:pt x="337" y="170"/>
                  <a:pt x="337" y="170"/>
                  <a:pt x="337" y="170"/>
                </a:cubicBezTo>
                <a:cubicBezTo>
                  <a:pt x="334" y="171"/>
                  <a:pt x="328" y="171"/>
                  <a:pt x="325" y="171"/>
                </a:cubicBezTo>
                <a:cubicBezTo>
                  <a:pt x="316" y="171"/>
                  <a:pt x="308" y="171"/>
                  <a:pt x="298" y="171"/>
                </a:cubicBezTo>
                <a:cubicBezTo>
                  <a:pt x="292" y="172"/>
                  <a:pt x="284" y="172"/>
                  <a:pt x="278" y="173"/>
                </a:cubicBezTo>
                <a:cubicBezTo>
                  <a:pt x="277" y="173"/>
                  <a:pt x="275" y="173"/>
                  <a:pt x="273" y="173"/>
                </a:cubicBezTo>
                <a:cubicBezTo>
                  <a:pt x="273" y="173"/>
                  <a:pt x="274" y="173"/>
                  <a:pt x="274" y="173"/>
                </a:cubicBezTo>
                <a:cubicBezTo>
                  <a:pt x="272" y="173"/>
                  <a:pt x="270" y="173"/>
                  <a:pt x="268" y="173"/>
                </a:cubicBezTo>
                <a:cubicBezTo>
                  <a:pt x="268" y="173"/>
                  <a:pt x="268" y="173"/>
                  <a:pt x="267" y="173"/>
                </a:cubicBezTo>
                <a:cubicBezTo>
                  <a:pt x="264" y="174"/>
                  <a:pt x="260" y="174"/>
                  <a:pt x="257" y="175"/>
                </a:cubicBezTo>
                <a:cubicBezTo>
                  <a:pt x="256" y="175"/>
                  <a:pt x="254" y="176"/>
                  <a:pt x="253" y="176"/>
                </a:cubicBezTo>
                <a:cubicBezTo>
                  <a:pt x="249" y="176"/>
                  <a:pt x="244" y="177"/>
                  <a:pt x="240" y="178"/>
                </a:cubicBezTo>
                <a:cubicBezTo>
                  <a:pt x="238" y="178"/>
                  <a:pt x="236" y="178"/>
                  <a:pt x="235" y="179"/>
                </a:cubicBezTo>
                <a:cubicBezTo>
                  <a:pt x="231" y="179"/>
                  <a:pt x="225" y="181"/>
                  <a:pt x="221" y="180"/>
                </a:cubicBezTo>
                <a:cubicBezTo>
                  <a:pt x="226" y="173"/>
                  <a:pt x="230" y="165"/>
                  <a:pt x="235" y="158"/>
                </a:cubicBezTo>
                <a:cubicBezTo>
                  <a:pt x="235" y="156"/>
                  <a:pt x="238" y="154"/>
                  <a:pt x="238" y="152"/>
                </a:cubicBezTo>
                <a:cubicBezTo>
                  <a:pt x="240" y="149"/>
                  <a:pt x="242" y="145"/>
                  <a:pt x="244" y="142"/>
                </a:cubicBezTo>
                <a:cubicBezTo>
                  <a:pt x="243" y="141"/>
                  <a:pt x="246" y="140"/>
                  <a:pt x="245" y="139"/>
                </a:cubicBezTo>
                <a:cubicBezTo>
                  <a:pt x="255" y="117"/>
                  <a:pt x="273" y="95"/>
                  <a:pt x="284" y="73"/>
                </a:cubicBezTo>
                <a:cubicBezTo>
                  <a:pt x="290" y="60"/>
                  <a:pt x="300" y="49"/>
                  <a:pt x="309" y="37"/>
                </a:cubicBezTo>
                <a:cubicBezTo>
                  <a:pt x="309" y="36"/>
                  <a:pt x="309" y="36"/>
                  <a:pt x="309" y="36"/>
                </a:cubicBezTo>
                <a:cubicBezTo>
                  <a:pt x="303" y="42"/>
                  <a:pt x="296" y="49"/>
                  <a:pt x="290" y="56"/>
                </a:cubicBezTo>
                <a:cubicBezTo>
                  <a:pt x="290" y="55"/>
                  <a:pt x="292" y="54"/>
                  <a:pt x="292" y="52"/>
                </a:cubicBezTo>
                <a:cubicBezTo>
                  <a:pt x="290" y="53"/>
                  <a:pt x="290" y="54"/>
                  <a:pt x="289" y="55"/>
                </a:cubicBezTo>
                <a:cubicBezTo>
                  <a:pt x="288" y="56"/>
                  <a:pt x="288" y="57"/>
                  <a:pt x="288" y="58"/>
                </a:cubicBezTo>
                <a:cubicBezTo>
                  <a:pt x="288" y="58"/>
                  <a:pt x="289" y="58"/>
                  <a:pt x="288" y="58"/>
                </a:cubicBezTo>
                <a:cubicBezTo>
                  <a:pt x="287" y="58"/>
                  <a:pt x="286" y="59"/>
                  <a:pt x="285" y="59"/>
                </a:cubicBezTo>
                <a:cubicBezTo>
                  <a:pt x="285" y="58"/>
                  <a:pt x="285" y="58"/>
                  <a:pt x="285" y="58"/>
                </a:cubicBezTo>
                <a:cubicBezTo>
                  <a:pt x="284" y="59"/>
                  <a:pt x="284" y="59"/>
                  <a:pt x="284" y="59"/>
                </a:cubicBezTo>
                <a:cubicBezTo>
                  <a:pt x="283" y="59"/>
                  <a:pt x="283" y="59"/>
                  <a:pt x="283" y="58"/>
                </a:cubicBezTo>
                <a:cubicBezTo>
                  <a:pt x="282" y="59"/>
                  <a:pt x="282" y="59"/>
                  <a:pt x="282" y="59"/>
                </a:cubicBezTo>
                <a:cubicBezTo>
                  <a:pt x="281" y="59"/>
                  <a:pt x="281" y="60"/>
                  <a:pt x="281" y="61"/>
                </a:cubicBezTo>
                <a:cubicBezTo>
                  <a:pt x="282" y="60"/>
                  <a:pt x="283" y="59"/>
                  <a:pt x="284" y="60"/>
                </a:cubicBezTo>
                <a:cubicBezTo>
                  <a:pt x="284" y="60"/>
                  <a:pt x="283" y="60"/>
                  <a:pt x="283" y="61"/>
                </a:cubicBezTo>
                <a:cubicBezTo>
                  <a:pt x="283" y="61"/>
                  <a:pt x="283" y="61"/>
                  <a:pt x="283" y="61"/>
                </a:cubicBezTo>
                <a:cubicBezTo>
                  <a:pt x="283" y="61"/>
                  <a:pt x="283" y="62"/>
                  <a:pt x="283" y="62"/>
                </a:cubicBezTo>
                <a:cubicBezTo>
                  <a:pt x="282" y="62"/>
                  <a:pt x="282" y="61"/>
                  <a:pt x="282" y="61"/>
                </a:cubicBezTo>
                <a:cubicBezTo>
                  <a:pt x="282" y="62"/>
                  <a:pt x="283" y="62"/>
                  <a:pt x="282" y="62"/>
                </a:cubicBezTo>
                <a:cubicBezTo>
                  <a:pt x="282" y="62"/>
                  <a:pt x="282" y="62"/>
                  <a:pt x="282" y="62"/>
                </a:cubicBezTo>
                <a:cubicBezTo>
                  <a:pt x="281" y="62"/>
                  <a:pt x="281" y="62"/>
                  <a:pt x="281" y="63"/>
                </a:cubicBezTo>
                <a:cubicBezTo>
                  <a:pt x="280" y="62"/>
                  <a:pt x="280" y="62"/>
                  <a:pt x="279" y="62"/>
                </a:cubicBezTo>
                <a:cubicBezTo>
                  <a:pt x="278" y="63"/>
                  <a:pt x="279" y="63"/>
                  <a:pt x="280" y="63"/>
                </a:cubicBezTo>
                <a:cubicBezTo>
                  <a:pt x="278" y="65"/>
                  <a:pt x="278" y="65"/>
                  <a:pt x="278" y="65"/>
                </a:cubicBezTo>
                <a:cubicBezTo>
                  <a:pt x="277" y="65"/>
                  <a:pt x="277" y="64"/>
                  <a:pt x="278" y="64"/>
                </a:cubicBezTo>
                <a:cubicBezTo>
                  <a:pt x="275" y="65"/>
                  <a:pt x="277" y="67"/>
                  <a:pt x="275" y="68"/>
                </a:cubicBezTo>
                <a:cubicBezTo>
                  <a:pt x="274" y="67"/>
                  <a:pt x="274" y="67"/>
                  <a:pt x="274" y="67"/>
                </a:cubicBezTo>
                <a:cubicBezTo>
                  <a:pt x="274" y="67"/>
                  <a:pt x="273" y="68"/>
                  <a:pt x="273" y="68"/>
                </a:cubicBezTo>
                <a:cubicBezTo>
                  <a:pt x="273" y="68"/>
                  <a:pt x="273" y="68"/>
                  <a:pt x="273" y="68"/>
                </a:cubicBezTo>
                <a:cubicBezTo>
                  <a:pt x="273" y="68"/>
                  <a:pt x="272" y="68"/>
                  <a:pt x="271" y="69"/>
                </a:cubicBezTo>
                <a:cubicBezTo>
                  <a:pt x="271" y="69"/>
                  <a:pt x="272" y="70"/>
                  <a:pt x="272" y="70"/>
                </a:cubicBezTo>
                <a:cubicBezTo>
                  <a:pt x="270" y="70"/>
                  <a:pt x="270" y="72"/>
                  <a:pt x="268" y="72"/>
                </a:cubicBezTo>
                <a:cubicBezTo>
                  <a:pt x="266" y="75"/>
                  <a:pt x="264" y="79"/>
                  <a:pt x="260" y="80"/>
                </a:cubicBezTo>
                <a:cubicBezTo>
                  <a:pt x="260" y="80"/>
                  <a:pt x="261" y="81"/>
                  <a:pt x="260" y="82"/>
                </a:cubicBezTo>
                <a:cubicBezTo>
                  <a:pt x="260" y="82"/>
                  <a:pt x="259" y="82"/>
                  <a:pt x="259" y="82"/>
                </a:cubicBezTo>
                <a:cubicBezTo>
                  <a:pt x="259" y="83"/>
                  <a:pt x="258" y="83"/>
                  <a:pt x="257" y="84"/>
                </a:cubicBezTo>
                <a:cubicBezTo>
                  <a:pt x="257" y="84"/>
                  <a:pt x="257" y="84"/>
                  <a:pt x="257" y="84"/>
                </a:cubicBezTo>
                <a:cubicBezTo>
                  <a:pt x="255" y="86"/>
                  <a:pt x="255" y="86"/>
                  <a:pt x="255" y="86"/>
                </a:cubicBezTo>
                <a:cubicBezTo>
                  <a:pt x="256" y="86"/>
                  <a:pt x="256" y="86"/>
                  <a:pt x="256" y="86"/>
                </a:cubicBezTo>
                <a:cubicBezTo>
                  <a:pt x="250" y="87"/>
                  <a:pt x="251" y="92"/>
                  <a:pt x="247" y="94"/>
                </a:cubicBezTo>
                <a:cubicBezTo>
                  <a:pt x="246" y="94"/>
                  <a:pt x="246" y="94"/>
                  <a:pt x="246" y="94"/>
                </a:cubicBezTo>
                <a:cubicBezTo>
                  <a:pt x="246" y="95"/>
                  <a:pt x="246" y="95"/>
                  <a:pt x="246" y="95"/>
                </a:cubicBezTo>
                <a:cubicBezTo>
                  <a:pt x="246" y="95"/>
                  <a:pt x="245" y="95"/>
                  <a:pt x="245" y="96"/>
                </a:cubicBezTo>
                <a:cubicBezTo>
                  <a:pt x="246" y="96"/>
                  <a:pt x="246" y="96"/>
                  <a:pt x="246" y="96"/>
                </a:cubicBezTo>
                <a:cubicBezTo>
                  <a:pt x="245" y="96"/>
                  <a:pt x="244" y="98"/>
                  <a:pt x="243" y="98"/>
                </a:cubicBezTo>
                <a:cubicBezTo>
                  <a:pt x="243" y="98"/>
                  <a:pt x="243" y="98"/>
                  <a:pt x="243" y="98"/>
                </a:cubicBezTo>
                <a:cubicBezTo>
                  <a:pt x="243" y="99"/>
                  <a:pt x="243" y="99"/>
                  <a:pt x="243" y="99"/>
                </a:cubicBezTo>
                <a:cubicBezTo>
                  <a:pt x="243" y="99"/>
                  <a:pt x="243" y="99"/>
                  <a:pt x="243" y="99"/>
                </a:cubicBezTo>
                <a:cubicBezTo>
                  <a:pt x="240" y="100"/>
                  <a:pt x="240" y="102"/>
                  <a:pt x="239" y="104"/>
                </a:cubicBezTo>
                <a:cubicBezTo>
                  <a:pt x="236" y="108"/>
                  <a:pt x="234" y="111"/>
                  <a:pt x="229" y="115"/>
                </a:cubicBezTo>
                <a:cubicBezTo>
                  <a:pt x="226" y="121"/>
                  <a:pt x="221" y="127"/>
                  <a:pt x="219" y="133"/>
                </a:cubicBezTo>
                <a:cubicBezTo>
                  <a:pt x="219" y="134"/>
                  <a:pt x="217" y="134"/>
                  <a:pt x="218" y="135"/>
                </a:cubicBezTo>
                <a:cubicBezTo>
                  <a:pt x="214" y="139"/>
                  <a:pt x="214" y="144"/>
                  <a:pt x="212" y="148"/>
                </a:cubicBezTo>
                <a:cubicBezTo>
                  <a:pt x="211" y="149"/>
                  <a:pt x="212" y="150"/>
                  <a:pt x="210" y="151"/>
                </a:cubicBezTo>
                <a:cubicBezTo>
                  <a:pt x="209" y="152"/>
                  <a:pt x="211" y="153"/>
                  <a:pt x="210" y="154"/>
                </a:cubicBezTo>
                <a:cubicBezTo>
                  <a:pt x="209" y="156"/>
                  <a:pt x="209" y="159"/>
                  <a:pt x="206" y="161"/>
                </a:cubicBezTo>
                <a:cubicBezTo>
                  <a:pt x="206" y="163"/>
                  <a:pt x="206" y="164"/>
                  <a:pt x="205" y="167"/>
                </a:cubicBezTo>
                <a:cubicBezTo>
                  <a:pt x="204" y="169"/>
                  <a:pt x="205" y="171"/>
                  <a:pt x="207" y="173"/>
                </a:cubicBezTo>
                <a:cubicBezTo>
                  <a:pt x="207" y="177"/>
                  <a:pt x="208" y="181"/>
                  <a:pt x="211" y="184"/>
                </a:cubicBezTo>
                <a:cubicBezTo>
                  <a:pt x="207" y="185"/>
                  <a:pt x="202" y="185"/>
                  <a:pt x="199" y="187"/>
                </a:cubicBezTo>
                <a:cubicBezTo>
                  <a:pt x="196" y="187"/>
                  <a:pt x="195" y="189"/>
                  <a:pt x="193" y="189"/>
                </a:cubicBezTo>
                <a:cubicBezTo>
                  <a:pt x="195" y="183"/>
                  <a:pt x="199" y="177"/>
                  <a:pt x="201" y="171"/>
                </a:cubicBezTo>
                <a:cubicBezTo>
                  <a:pt x="204" y="165"/>
                  <a:pt x="205" y="159"/>
                  <a:pt x="208" y="153"/>
                </a:cubicBezTo>
                <a:cubicBezTo>
                  <a:pt x="208" y="151"/>
                  <a:pt x="211" y="149"/>
                  <a:pt x="211" y="146"/>
                </a:cubicBezTo>
                <a:cubicBezTo>
                  <a:pt x="208" y="149"/>
                  <a:pt x="207" y="151"/>
                  <a:pt x="205" y="154"/>
                </a:cubicBezTo>
                <a:cubicBezTo>
                  <a:pt x="202" y="159"/>
                  <a:pt x="200" y="164"/>
                  <a:pt x="196" y="168"/>
                </a:cubicBezTo>
                <a:cubicBezTo>
                  <a:pt x="196" y="169"/>
                  <a:pt x="195" y="170"/>
                  <a:pt x="195" y="171"/>
                </a:cubicBezTo>
                <a:cubicBezTo>
                  <a:pt x="193" y="172"/>
                  <a:pt x="193" y="174"/>
                  <a:pt x="191" y="175"/>
                </a:cubicBezTo>
                <a:cubicBezTo>
                  <a:pt x="191" y="177"/>
                  <a:pt x="188" y="179"/>
                  <a:pt x="187" y="182"/>
                </a:cubicBezTo>
                <a:cubicBezTo>
                  <a:pt x="184" y="190"/>
                  <a:pt x="177" y="196"/>
                  <a:pt x="176" y="205"/>
                </a:cubicBezTo>
                <a:cubicBezTo>
                  <a:pt x="174" y="211"/>
                  <a:pt x="173" y="216"/>
                  <a:pt x="171" y="222"/>
                </a:cubicBezTo>
                <a:cubicBezTo>
                  <a:pt x="166" y="224"/>
                  <a:pt x="161" y="225"/>
                  <a:pt x="157" y="226"/>
                </a:cubicBezTo>
                <a:cubicBezTo>
                  <a:pt x="158" y="220"/>
                  <a:pt x="158" y="220"/>
                  <a:pt x="158" y="220"/>
                </a:cubicBezTo>
                <a:cubicBezTo>
                  <a:pt x="160" y="219"/>
                  <a:pt x="158" y="218"/>
                  <a:pt x="160" y="217"/>
                </a:cubicBezTo>
                <a:cubicBezTo>
                  <a:pt x="162" y="210"/>
                  <a:pt x="166" y="205"/>
                  <a:pt x="169" y="198"/>
                </a:cubicBezTo>
                <a:cubicBezTo>
                  <a:pt x="172" y="191"/>
                  <a:pt x="177" y="185"/>
                  <a:pt x="179" y="178"/>
                </a:cubicBezTo>
                <a:cubicBezTo>
                  <a:pt x="184" y="169"/>
                  <a:pt x="187" y="160"/>
                  <a:pt x="191" y="151"/>
                </a:cubicBezTo>
                <a:cubicBezTo>
                  <a:pt x="195" y="143"/>
                  <a:pt x="198" y="134"/>
                  <a:pt x="203" y="125"/>
                </a:cubicBezTo>
                <a:cubicBezTo>
                  <a:pt x="205" y="119"/>
                  <a:pt x="208" y="113"/>
                  <a:pt x="211" y="106"/>
                </a:cubicBezTo>
                <a:cubicBezTo>
                  <a:pt x="211" y="108"/>
                  <a:pt x="213" y="108"/>
                  <a:pt x="214" y="109"/>
                </a:cubicBezTo>
                <a:cubicBezTo>
                  <a:pt x="214" y="107"/>
                  <a:pt x="214" y="107"/>
                  <a:pt x="214" y="107"/>
                </a:cubicBezTo>
                <a:cubicBezTo>
                  <a:pt x="213" y="106"/>
                  <a:pt x="214" y="103"/>
                  <a:pt x="213" y="102"/>
                </a:cubicBezTo>
                <a:cubicBezTo>
                  <a:pt x="215" y="95"/>
                  <a:pt x="220" y="88"/>
                  <a:pt x="222" y="81"/>
                </a:cubicBezTo>
                <a:cubicBezTo>
                  <a:pt x="226" y="77"/>
                  <a:pt x="225" y="72"/>
                  <a:pt x="229" y="67"/>
                </a:cubicBezTo>
                <a:cubicBezTo>
                  <a:pt x="229" y="67"/>
                  <a:pt x="229" y="66"/>
                  <a:pt x="230" y="65"/>
                </a:cubicBezTo>
                <a:cubicBezTo>
                  <a:pt x="230" y="65"/>
                  <a:pt x="230" y="65"/>
                  <a:pt x="230" y="65"/>
                </a:cubicBezTo>
                <a:cubicBezTo>
                  <a:pt x="232" y="61"/>
                  <a:pt x="234" y="57"/>
                  <a:pt x="236" y="52"/>
                </a:cubicBezTo>
                <a:cubicBezTo>
                  <a:pt x="241" y="46"/>
                  <a:pt x="242" y="38"/>
                  <a:pt x="247" y="31"/>
                </a:cubicBezTo>
                <a:cubicBezTo>
                  <a:pt x="247" y="30"/>
                  <a:pt x="247" y="30"/>
                  <a:pt x="246" y="29"/>
                </a:cubicBezTo>
                <a:cubicBezTo>
                  <a:pt x="244" y="29"/>
                  <a:pt x="243" y="30"/>
                  <a:pt x="242" y="31"/>
                </a:cubicBezTo>
                <a:cubicBezTo>
                  <a:pt x="240" y="36"/>
                  <a:pt x="237" y="42"/>
                  <a:pt x="235" y="47"/>
                </a:cubicBezTo>
                <a:cubicBezTo>
                  <a:pt x="235" y="49"/>
                  <a:pt x="232" y="51"/>
                  <a:pt x="233" y="52"/>
                </a:cubicBezTo>
                <a:cubicBezTo>
                  <a:pt x="231" y="53"/>
                  <a:pt x="231" y="54"/>
                  <a:pt x="231" y="56"/>
                </a:cubicBezTo>
                <a:cubicBezTo>
                  <a:pt x="229" y="58"/>
                  <a:pt x="229" y="60"/>
                  <a:pt x="228" y="62"/>
                </a:cubicBezTo>
                <a:cubicBezTo>
                  <a:pt x="227" y="62"/>
                  <a:pt x="226" y="63"/>
                  <a:pt x="227" y="64"/>
                </a:cubicBezTo>
                <a:cubicBezTo>
                  <a:pt x="228" y="64"/>
                  <a:pt x="226" y="65"/>
                  <a:pt x="227" y="65"/>
                </a:cubicBezTo>
                <a:cubicBezTo>
                  <a:pt x="226" y="65"/>
                  <a:pt x="226" y="65"/>
                  <a:pt x="226" y="65"/>
                </a:cubicBezTo>
                <a:cubicBezTo>
                  <a:pt x="226" y="67"/>
                  <a:pt x="223" y="70"/>
                  <a:pt x="223" y="72"/>
                </a:cubicBezTo>
                <a:cubicBezTo>
                  <a:pt x="221" y="74"/>
                  <a:pt x="222" y="76"/>
                  <a:pt x="220" y="78"/>
                </a:cubicBezTo>
                <a:cubicBezTo>
                  <a:pt x="220" y="80"/>
                  <a:pt x="218" y="81"/>
                  <a:pt x="219" y="82"/>
                </a:cubicBezTo>
                <a:cubicBezTo>
                  <a:pt x="219" y="82"/>
                  <a:pt x="217" y="83"/>
                  <a:pt x="218" y="84"/>
                </a:cubicBezTo>
                <a:cubicBezTo>
                  <a:pt x="217" y="85"/>
                  <a:pt x="217" y="85"/>
                  <a:pt x="217" y="85"/>
                </a:cubicBezTo>
                <a:cubicBezTo>
                  <a:pt x="216" y="86"/>
                  <a:pt x="216" y="87"/>
                  <a:pt x="216" y="87"/>
                </a:cubicBezTo>
                <a:cubicBezTo>
                  <a:pt x="215" y="88"/>
                  <a:pt x="216" y="89"/>
                  <a:pt x="215" y="89"/>
                </a:cubicBezTo>
                <a:cubicBezTo>
                  <a:pt x="214" y="89"/>
                  <a:pt x="214" y="89"/>
                  <a:pt x="214" y="89"/>
                </a:cubicBezTo>
                <a:cubicBezTo>
                  <a:pt x="215" y="80"/>
                  <a:pt x="212" y="71"/>
                  <a:pt x="209" y="62"/>
                </a:cubicBezTo>
                <a:cubicBezTo>
                  <a:pt x="209" y="59"/>
                  <a:pt x="207" y="55"/>
                  <a:pt x="206" y="52"/>
                </a:cubicBezTo>
                <a:cubicBezTo>
                  <a:pt x="201" y="42"/>
                  <a:pt x="195" y="32"/>
                  <a:pt x="190" y="22"/>
                </a:cubicBezTo>
                <a:cubicBezTo>
                  <a:pt x="187" y="19"/>
                  <a:pt x="186" y="16"/>
                  <a:pt x="183" y="13"/>
                </a:cubicBezTo>
                <a:cubicBezTo>
                  <a:pt x="181" y="9"/>
                  <a:pt x="178" y="5"/>
                  <a:pt x="176" y="0"/>
                </a:cubicBezTo>
                <a:cubicBezTo>
                  <a:pt x="177" y="3"/>
                  <a:pt x="177" y="3"/>
                  <a:pt x="177" y="3"/>
                </a:cubicBezTo>
                <a:cubicBezTo>
                  <a:pt x="178" y="6"/>
                  <a:pt x="180" y="8"/>
                  <a:pt x="180" y="11"/>
                </a:cubicBezTo>
                <a:cubicBezTo>
                  <a:pt x="177" y="9"/>
                  <a:pt x="178" y="6"/>
                  <a:pt x="176" y="4"/>
                </a:cubicBezTo>
                <a:cubicBezTo>
                  <a:pt x="176" y="5"/>
                  <a:pt x="176" y="5"/>
                  <a:pt x="176" y="6"/>
                </a:cubicBezTo>
                <a:cubicBezTo>
                  <a:pt x="176" y="6"/>
                  <a:pt x="176" y="6"/>
                  <a:pt x="176" y="6"/>
                </a:cubicBezTo>
                <a:cubicBezTo>
                  <a:pt x="177" y="7"/>
                  <a:pt x="178" y="9"/>
                  <a:pt x="178" y="10"/>
                </a:cubicBezTo>
                <a:cubicBezTo>
                  <a:pt x="179" y="11"/>
                  <a:pt x="177" y="11"/>
                  <a:pt x="177" y="12"/>
                </a:cubicBezTo>
                <a:cubicBezTo>
                  <a:pt x="177" y="12"/>
                  <a:pt x="177" y="12"/>
                  <a:pt x="177" y="12"/>
                </a:cubicBezTo>
                <a:cubicBezTo>
                  <a:pt x="177" y="12"/>
                  <a:pt x="177" y="12"/>
                  <a:pt x="177" y="13"/>
                </a:cubicBezTo>
                <a:cubicBezTo>
                  <a:pt x="178" y="12"/>
                  <a:pt x="178" y="12"/>
                  <a:pt x="178" y="11"/>
                </a:cubicBezTo>
                <a:cubicBezTo>
                  <a:pt x="180" y="13"/>
                  <a:pt x="181" y="16"/>
                  <a:pt x="181" y="18"/>
                </a:cubicBezTo>
                <a:cubicBezTo>
                  <a:pt x="180" y="18"/>
                  <a:pt x="180" y="18"/>
                  <a:pt x="180" y="18"/>
                </a:cubicBezTo>
                <a:cubicBezTo>
                  <a:pt x="181" y="18"/>
                  <a:pt x="182" y="19"/>
                  <a:pt x="182" y="19"/>
                </a:cubicBezTo>
                <a:cubicBezTo>
                  <a:pt x="180" y="20"/>
                  <a:pt x="180" y="20"/>
                  <a:pt x="180" y="20"/>
                </a:cubicBezTo>
                <a:cubicBezTo>
                  <a:pt x="180" y="20"/>
                  <a:pt x="180" y="20"/>
                  <a:pt x="180" y="20"/>
                </a:cubicBezTo>
                <a:cubicBezTo>
                  <a:pt x="180" y="20"/>
                  <a:pt x="181" y="20"/>
                  <a:pt x="181" y="20"/>
                </a:cubicBezTo>
                <a:cubicBezTo>
                  <a:pt x="182" y="21"/>
                  <a:pt x="180" y="20"/>
                  <a:pt x="180" y="21"/>
                </a:cubicBezTo>
                <a:cubicBezTo>
                  <a:pt x="178" y="22"/>
                  <a:pt x="181" y="24"/>
                  <a:pt x="179" y="25"/>
                </a:cubicBezTo>
                <a:cubicBezTo>
                  <a:pt x="179" y="25"/>
                  <a:pt x="179" y="25"/>
                  <a:pt x="179" y="25"/>
                </a:cubicBezTo>
                <a:cubicBezTo>
                  <a:pt x="179" y="27"/>
                  <a:pt x="180" y="30"/>
                  <a:pt x="181" y="32"/>
                </a:cubicBezTo>
                <a:cubicBezTo>
                  <a:pt x="183" y="32"/>
                  <a:pt x="181" y="34"/>
                  <a:pt x="181" y="36"/>
                </a:cubicBezTo>
                <a:cubicBezTo>
                  <a:pt x="183" y="37"/>
                  <a:pt x="182" y="38"/>
                  <a:pt x="183" y="39"/>
                </a:cubicBezTo>
                <a:cubicBezTo>
                  <a:pt x="183" y="40"/>
                  <a:pt x="183" y="40"/>
                  <a:pt x="183" y="40"/>
                </a:cubicBezTo>
                <a:cubicBezTo>
                  <a:pt x="184" y="40"/>
                  <a:pt x="184" y="40"/>
                  <a:pt x="184" y="40"/>
                </a:cubicBezTo>
                <a:cubicBezTo>
                  <a:pt x="185" y="42"/>
                  <a:pt x="184" y="45"/>
                  <a:pt x="186" y="47"/>
                </a:cubicBezTo>
                <a:cubicBezTo>
                  <a:pt x="187" y="50"/>
                  <a:pt x="189" y="53"/>
                  <a:pt x="189" y="56"/>
                </a:cubicBezTo>
                <a:cubicBezTo>
                  <a:pt x="190" y="57"/>
                  <a:pt x="190" y="56"/>
                  <a:pt x="190" y="57"/>
                </a:cubicBezTo>
                <a:cubicBezTo>
                  <a:pt x="190" y="57"/>
                  <a:pt x="190" y="57"/>
                  <a:pt x="190" y="57"/>
                </a:cubicBezTo>
                <a:cubicBezTo>
                  <a:pt x="189" y="58"/>
                  <a:pt x="191" y="60"/>
                  <a:pt x="192" y="61"/>
                </a:cubicBezTo>
                <a:cubicBezTo>
                  <a:pt x="191" y="61"/>
                  <a:pt x="191" y="62"/>
                  <a:pt x="192" y="62"/>
                </a:cubicBezTo>
                <a:cubicBezTo>
                  <a:pt x="192" y="66"/>
                  <a:pt x="195" y="70"/>
                  <a:pt x="195" y="74"/>
                </a:cubicBezTo>
                <a:cubicBezTo>
                  <a:pt x="196" y="75"/>
                  <a:pt x="196" y="76"/>
                  <a:pt x="197" y="76"/>
                </a:cubicBezTo>
                <a:cubicBezTo>
                  <a:pt x="195" y="79"/>
                  <a:pt x="199" y="80"/>
                  <a:pt x="198" y="82"/>
                </a:cubicBezTo>
                <a:cubicBezTo>
                  <a:pt x="201" y="85"/>
                  <a:pt x="200" y="88"/>
                  <a:pt x="202" y="91"/>
                </a:cubicBezTo>
                <a:cubicBezTo>
                  <a:pt x="204" y="95"/>
                  <a:pt x="205" y="100"/>
                  <a:pt x="209" y="104"/>
                </a:cubicBezTo>
                <a:cubicBezTo>
                  <a:pt x="205" y="109"/>
                  <a:pt x="204" y="117"/>
                  <a:pt x="200" y="122"/>
                </a:cubicBezTo>
                <a:cubicBezTo>
                  <a:pt x="200" y="126"/>
                  <a:pt x="196" y="130"/>
                  <a:pt x="195" y="134"/>
                </a:cubicBezTo>
                <a:cubicBezTo>
                  <a:pt x="192" y="136"/>
                  <a:pt x="195" y="138"/>
                  <a:pt x="192" y="139"/>
                </a:cubicBezTo>
                <a:cubicBezTo>
                  <a:pt x="192" y="140"/>
                  <a:pt x="193" y="141"/>
                  <a:pt x="192" y="141"/>
                </a:cubicBezTo>
                <a:cubicBezTo>
                  <a:pt x="184" y="159"/>
                  <a:pt x="176" y="177"/>
                  <a:pt x="167" y="195"/>
                </a:cubicBezTo>
                <a:cubicBezTo>
                  <a:pt x="164" y="199"/>
                  <a:pt x="165" y="204"/>
                  <a:pt x="163" y="209"/>
                </a:cubicBezTo>
                <a:cubicBezTo>
                  <a:pt x="162" y="212"/>
                  <a:pt x="159" y="214"/>
                  <a:pt x="159" y="217"/>
                </a:cubicBezTo>
                <a:cubicBezTo>
                  <a:pt x="156" y="220"/>
                  <a:pt x="155" y="224"/>
                  <a:pt x="155" y="227"/>
                </a:cubicBezTo>
                <a:cubicBezTo>
                  <a:pt x="151" y="230"/>
                  <a:pt x="148" y="233"/>
                  <a:pt x="144" y="236"/>
                </a:cubicBezTo>
                <a:cubicBezTo>
                  <a:pt x="145" y="238"/>
                  <a:pt x="139" y="237"/>
                  <a:pt x="141" y="240"/>
                </a:cubicBezTo>
                <a:cubicBezTo>
                  <a:pt x="139" y="241"/>
                  <a:pt x="139" y="242"/>
                  <a:pt x="136" y="243"/>
                </a:cubicBezTo>
                <a:cubicBezTo>
                  <a:pt x="136" y="245"/>
                  <a:pt x="132" y="247"/>
                  <a:pt x="131" y="249"/>
                </a:cubicBezTo>
                <a:cubicBezTo>
                  <a:pt x="128" y="252"/>
                  <a:pt x="127" y="255"/>
                  <a:pt x="124" y="258"/>
                </a:cubicBezTo>
                <a:cubicBezTo>
                  <a:pt x="125" y="258"/>
                  <a:pt x="125" y="258"/>
                  <a:pt x="125" y="258"/>
                </a:cubicBezTo>
                <a:cubicBezTo>
                  <a:pt x="123" y="259"/>
                  <a:pt x="123" y="260"/>
                  <a:pt x="121" y="260"/>
                </a:cubicBezTo>
                <a:cubicBezTo>
                  <a:pt x="120" y="261"/>
                  <a:pt x="119" y="262"/>
                  <a:pt x="118" y="264"/>
                </a:cubicBezTo>
                <a:cubicBezTo>
                  <a:pt x="118" y="264"/>
                  <a:pt x="119" y="263"/>
                  <a:pt x="119" y="264"/>
                </a:cubicBezTo>
                <a:cubicBezTo>
                  <a:pt x="118" y="264"/>
                  <a:pt x="118" y="264"/>
                  <a:pt x="118" y="264"/>
                </a:cubicBezTo>
                <a:cubicBezTo>
                  <a:pt x="118" y="264"/>
                  <a:pt x="118" y="264"/>
                  <a:pt x="118" y="264"/>
                </a:cubicBezTo>
                <a:cubicBezTo>
                  <a:pt x="116" y="264"/>
                  <a:pt x="117" y="265"/>
                  <a:pt x="116" y="266"/>
                </a:cubicBezTo>
                <a:cubicBezTo>
                  <a:pt x="115" y="262"/>
                  <a:pt x="116" y="258"/>
                  <a:pt x="117" y="255"/>
                </a:cubicBezTo>
                <a:cubicBezTo>
                  <a:pt x="117" y="252"/>
                  <a:pt x="117" y="247"/>
                  <a:pt x="118" y="245"/>
                </a:cubicBezTo>
                <a:cubicBezTo>
                  <a:pt x="120" y="247"/>
                  <a:pt x="122" y="248"/>
                  <a:pt x="124" y="250"/>
                </a:cubicBezTo>
                <a:cubicBezTo>
                  <a:pt x="126" y="251"/>
                  <a:pt x="127" y="248"/>
                  <a:pt x="129" y="249"/>
                </a:cubicBezTo>
                <a:cubicBezTo>
                  <a:pt x="130" y="248"/>
                  <a:pt x="129" y="246"/>
                  <a:pt x="130" y="244"/>
                </a:cubicBezTo>
                <a:cubicBezTo>
                  <a:pt x="129" y="237"/>
                  <a:pt x="126" y="231"/>
                  <a:pt x="123" y="224"/>
                </a:cubicBezTo>
                <a:cubicBezTo>
                  <a:pt x="116" y="216"/>
                  <a:pt x="119" y="206"/>
                  <a:pt x="121" y="197"/>
                </a:cubicBezTo>
                <a:cubicBezTo>
                  <a:pt x="120" y="197"/>
                  <a:pt x="120" y="197"/>
                  <a:pt x="120" y="197"/>
                </a:cubicBezTo>
                <a:cubicBezTo>
                  <a:pt x="118" y="201"/>
                  <a:pt x="117" y="204"/>
                  <a:pt x="114" y="207"/>
                </a:cubicBezTo>
                <a:cubicBezTo>
                  <a:pt x="111" y="202"/>
                  <a:pt x="108" y="196"/>
                  <a:pt x="104" y="190"/>
                </a:cubicBezTo>
                <a:cubicBezTo>
                  <a:pt x="103" y="190"/>
                  <a:pt x="103" y="190"/>
                  <a:pt x="103" y="190"/>
                </a:cubicBezTo>
                <a:cubicBezTo>
                  <a:pt x="103" y="187"/>
                  <a:pt x="100" y="184"/>
                  <a:pt x="99" y="182"/>
                </a:cubicBezTo>
                <a:cubicBezTo>
                  <a:pt x="98" y="182"/>
                  <a:pt x="99" y="183"/>
                  <a:pt x="98" y="183"/>
                </a:cubicBezTo>
                <a:cubicBezTo>
                  <a:pt x="97" y="182"/>
                  <a:pt x="97" y="182"/>
                  <a:pt x="97" y="182"/>
                </a:cubicBezTo>
                <a:cubicBezTo>
                  <a:pt x="100" y="181"/>
                  <a:pt x="96" y="178"/>
                  <a:pt x="96" y="177"/>
                </a:cubicBezTo>
                <a:cubicBezTo>
                  <a:pt x="95" y="178"/>
                  <a:pt x="95" y="178"/>
                  <a:pt x="95" y="178"/>
                </a:cubicBezTo>
                <a:cubicBezTo>
                  <a:pt x="94" y="177"/>
                  <a:pt x="95" y="177"/>
                  <a:pt x="95" y="176"/>
                </a:cubicBezTo>
                <a:cubicBezTo>
                  <a:pt x="96" y="177"/>
                  <a:pt x="96" y="177"/>
                  <a:pt x="96" y="177"/>
                </a:cubicBezTo>
                <a:cubicBezTo>
                  <a:pt x="96" y="176"/>
                  <a:pt x="95" y="176"/>
                  <a:pt x="95" y="175"/>
                </a:cubicBezTo>
                <a:cubicBezTo>
                  <a:pt x="95" y="176"/>
                  <a:pt x="95" y="176"/>
                  <a:pt x="95" y="176"/>
                </a:cubicBezTo>
                <a:cubicBezTo>
                  <a:pt x="95" y="176"/>
                  <a:pt x="95" y="176"/>
                  <a:pt x="95" y="176"/>
                </a:cubicBezTo>
                <a:cubicBezTo>
                  <a:pt x="92" y="176"/>
                  <a:pt x="93" y="174"/>
                  <a:pt x="93" y="173"/>
                </a:cubicBezTo>
                <a:cubicBezTo>
                  <a:pt x="91" y="173"/>
                  <a:pt x="91" y="173"/>
                  <a:pt x="91" y="173"/>
                </a:cubicBezTo>
                <a:cubicBezTo>
                  <a:pt x="92" y="173"/>
                  <a:pt x="91" y="172"/>
                  <a:pt x="92" y="172"/>
                </a:cubicBezTo>
                <a:cubicBezTo>
                  <a:pt x="91" y="172"/>
                  <a:pt x="91" y="172"/>
                  <a:pt x="91" y="172"/>
                </a:cubicBezTo>
                <a:cubicBezTo>
                  <a:pt x="91" y="171"/>
                  <a:pt x="91" y="171"/>
                  <a:pt x="91" y="171"/>
                </a:cubicBezTo>
                <a:cubicBezTo>
                  <a:pt x="87" y="170"/>
                  <a:pt x="91" y="168"/>
                  <a:pt x="88" y="167"/>
                </a:cubicBezTo>
                <a:cubicBezTo>
                  <a:pt x="89" y="166"/>
                  <a:pt x="87" y="166"/>
                  <a:pt x="86" y="165"/>
                </a:cubicBezTo>
                <a:cubicBezTo>
                  <a:pt x="86" y="167"/>
                  <a:pt x="88" y="168"/>
                  <a:pt x="88" y="170"/>
                </a:cubicBezTo>
                <a:cubicBezTo>
                  <a:pt x="84" y="163"/>
                  <a:pt x="82" y="156"/>
                  <a:pt x="80" y="148"/>
                </a:cubicBezTo>
                <a:cubicBezTo>
                  <a:pt x="82" y="142"/>
                  <a:pt x="84" y="135"/>
                  <a:pt x="85" y="129"/>
                </a:cubicBezTo>
                <a:cubicBezTo>
                  <a:pt x="83" y="133"/>
                  <a:pt x="83" y="133"/>
                  <a:pt x="83" y="133"/>
                </a:cubicBezTo>
                <a:cubicBezTo>
                  <a:pt x="81" y="136"/>
                  <a:pt x="81" y="141"/>
                  <a:pt x="78" y="144"/>
                </a:cubicBezTo>
                <a:cubicBezTo>
                  <a:pt x="77" y="143"/>
                  <a:pt x="77" y="143"/>
                  <a:pt x="77" y="143"/>
                </a:cubicBezTo>
                <a:cubicBezTo>
                  <a:pt x="77" y="144"/>
                  <a:pt x="78" y="144"/>
                  <a:pt x="78" y="145"/>
                </a:cubicBezTo>
                <a:cubicBezTo>
                  <a:pt x="76" y="148"/>
                  <a:pt x="75" y="151"/>
                  <a:pt x="74" y="154"/>
                </a:cubicBezTo>
                <a:cubicBezTo>
                  <a:pt x="69" y="159"/>
                  <a:pt x="68" y="164"/>
                  <a:pt x="64" y="170"/>
                </a:cubicBezTo>
                <a:cubicBezTo>
                  <a:pt x="62" y="172"/>
                  <a:pt x="61" y="174"/>
                  <a:pt x="58" y="176"/>
                </a:cubicBezTo>
                <a:cubicBezTo>
                  <a:pt x="56" y="175"/>
                  <a:pt x="56" y="175"/>
                  <a:pt x="56" y="175"/>
                </a:cubicBezTo>
                <a:cubicBezTo>
                  <a:pt x="55" y="173"/>
                  <a:pt x="51" y="171"/>
                  <a:pt x="49" y="168"/>
                </a:cubicBezTo>
                <a:cubicBezTo>
                  <a:pt x="49" y="167"/>
                  <a:pt x="49" y="167"/>
                  <a:pt x="49" y="167"/>
                </a:cubicBezTo>
                <a:cubicBezTo>
                  <a:pt x="46" y="166"/>
                  <a:pt x="49" y="164"/>
                  <a:pt x="46" y="163"/>
                </a:cubicBezTo>
                <a:cubicBezTo>
                  <a:pt x="44" y="155"/>
                  <a:pt x="42" y="148"/>
                  <a:pt x="39" y="140"/>
                </a:cubicBezTo>
                <a:cubicBezTo>
                  <a:pt x="40" y="148"/>
                  <a:pt x="43" y="154"/>
                  <a:pt x="44" y="161"/>
                </a:cubicBezTo>
                <a:cubicBezTo>
                  <a:pt x="43" y="161"/>
                  <a:pt x="41" y="160"/>
                  <a:pt x="41" y="159"/>
                </a:cubicBezTo>
                <a:cubicBezTo>
                  <a:pt x="38" y="158"/>
                  <a:pt x="37" y="156"/>
                  <a:pt x="35" y="154"/>
                </a:cubicBezTo>
                <a:cubicBezTo>
                  <a:pt x="33" y="153"/>
                  <a:pt x="32" y="151"/>
                  <a:pt x="30" y="150"/>
                </a:cubicBezTo>
                <a:cubicBezTo>
                  <a:pt x="31" y="149"/>
                  <a:pt x="27" y="149"/>
                  <a:pt x="27" y="147"/>
                </a:cubicBezTo>
                <a:cubicBezTo>
                  <a:pt x="24" y="146"/>
                  <a:pt x="21" y="143"/>
                  <a:pt x="19" y="140"/>
                </a:cubicBezTo>
                <a:cubicBezTo>
                  <a:pt x="19" y="141"/>
                  <a:pt x="19" y="141"/>
                  <a:pt x="19" y="141"/>
                </a:cubicBezTo>
                <a:cubicBezTo>
                  <a:pt x="11" y="136"/>
                  <a:pt x="6" y="130"/>
                  <a:pt x="0" y="124"/>
                </a:cubicBezTo>
                <a:cubicBezTo>
                  <a:pt x="5" y="134"/>
                  <a:pt x="14" y="144"/>
                  <a:pt x="22" y="153"/>
                </a:cubicBezTo>
                <a:cubicBezTo>
                  <a:pt x="23" y="155"/>
                  <a:pt x="25" y="157"/>
                  <a:pt x="26" y="159"/>
                </a:cubicBezTo>
                <a:cubicBezTo>
                  <a:pt x="27" y="160"/>
                  <a:pt x="29" y="160"/>
                  <a:pt x="28" y="162"/>
                </a:cubicBezTo>
                <a:cubicBezTo>
                  <a:pt x="31" y="163"/>
                  <a:pt x="32" y="166"/>
                  <a:pt x="33" y="167"/>
                </a:cubicBezTo>
                <a:cubicBezTo>
                  <a:pt x="37" y="170"/>
                  <a:pt x="40" y="173"/>
                  <a:pt x="43" y="176"/>
                </a:cubicBezTo>
                <a:cubicBezTo>
                  <a:pt x="43" y="176"/>
                  <a:pt x="43" y="176"/>
                  <a:pt x="43" y="176"/>
                </a:cubicBezTo>
                <a:cubicBezTo>
                  <a:pt x="49" y="179"/>
                  <a:pt x="49" y="184"/>
                  <a:pt x="50" y="189"/>
                </a:cubicBezTo>
                <a:cubicBezTo>
                  <a:pt x="49" y="190"/>
                  <a:pt x="51" y="191"/>
                  <a:pt x="49" y="192"/>
                </a:cubicBezTo>
                <a:cubicBezTo>
                  <a:pt x="46" y="197"/>
                  <a:pt x="45" y="202"/>
                  <a:pt x="44" y="207"/>
                </a:cubicBezTo>
                <a:cubicBezTo>
                  <a:pt x="40" y="218"/>
                  <a:pt x="40" y="230"/>
                  <a:pt x="42" y="242"/>
                </a:cubicBezTo>
                <a:cubicBezTo>
                  <a:pt x="41" y="243"/>
                  <a:pt x="43" y="245"/>
                  <a:pt x="43" y="246"/>
                </a:cubicBezTo>
                <a:cubicBezTo>
                  <a:pt x="43" y="247"/>
                  <a:pt x="42" y="248"/>
                  <a:pt x="44" y="249"/>
                </a:cubicBezTo>
                <a:cubicBezTo>
                  <a:pt x="43" y="254"/>
                  <a:pt x="49" y="256"/>
                  <a:pt x="54" y="259"/>
                </a:cubicBezTo>
                <a:cubicBezTo>
                  <a:pt x="55" y="258"/>
                  <a:pt x="55" y="258"/>
                  <a:pt x="55" y="258"/>
                </a:cubicBezTo>
                <a:cubicBezTo>
                  <a:pt x="55" y="256"/>
                  <a:pt x="56" y="253"/>
                  <a:pt x="57" y="251"/>
                </a:cubicBezTo>
                <a:cubicBezTo>
                  <a:pt x="59" y="236"/>
                  <a:pt x="65" y="222"/>
                  <a:pt x="67" y="207"/>
                </a:cubicBezTo>
                <a:cubicBezTo>
                  <a:pt x="66" y="206"/>
                  <a:pt x="69" y="206"/>
                  <a:pt x="67" y="205"/>
                </a:cubicBezTo>
                <a:cubicBezTo>
                  <a:pt x="69" y="203"/>
                  <a:pt x="68" y="200"/>
                  <a:pt x="70" y="197"/>
                </a:cubicBezTo>
                <a:cubicBezTo>
                  <a:pt x="71" y="183"/>
                  <a:pt x="74" y="169"/>
                  <a:pt x="78" y="155"/>
                </a:cubicBezTo>
                <a:cubicBezTo>
                  <a:pt x="79" y="160"/>
                  <a:pt x="80" y="167"/>
                  <a:pt x="83" y="172"/>
                </a:cubicBezTo>
                <a:cubicBezTo>
                  <a:pt x="83" y="173"/>
                  <a:pt x="83" y="173"/>
                  <a:pt x="83" y="173"/>
                </a:cubicBezTo>
                <a:cubicBezTo>
                  <a:pt x="84" y="174"/>
                  <a:pt x="83" y="176"/>
                  <a:pt x="84" y="177"/>
                </a:cubicBezTo>
                <a:cubicBezTo>
                  <a:pt x="85" y="177"/>
                  <a:pt x="85" y="177"/>
                  <a:pt x="85" y="177"/>
                </a:cubicBezTo>
                <a:cubicBezTo>
                  <a:pt x="84" y="180"/>
                  <a:pt x="85" y="182"/>
                  <a:pt x="86" y="185"/>
                </a:cubicBezTo>
                <a:cubicBezTo>
                  <a:pt x="90" y="193"/>
                  <a:pt x="91" y="202"/>
                  <a:pt x="96" y="210"/>
                </a:cubicBezTo>
                <a:cubicBezTo>
                  <a:pt x="97" y="214"/>
                  <a:pt x="100" y="218"/>
                  <a:pt x="102" y="222"/>
                </a:cubicBezTo>
                <a:cubicBezTo>
                  <a:pt x="102" y="227"/>
                  <a:pt x="106" y="231"/>
                  <a:pt x="108" y="235"/>
                </a:cubicBezTo>
                <a:cubicBezTo>
                  <a:pt x="107" y="240"/>
                  <a:pt x="105" y="245"/>
                  <a:pt x="105" y="250"/>
                </a:cubicBezTo>
                <a:cubicBezTo>
                  <a:pt x="107" y="257"/>
                  <a:pt x="106" y="265"/>
                  <a:pt x="109" y="273"/>
                </a:cubicBezTo>
                <a:cubicBezTo>
                  <a:pt x="105" y="277"/>
                  <a:pt x="105" y="277"/>
                  <a:pt x="105" y="277"/>
                </a:cubicBezTo>
                <a:cubicBezTo>
                  <a:pt x="106" y="278"/>
                  <a:pt x="106" y="278"/>
                  <a:pt x="106" y="278"/>
                </a:cubicBezTo>
                <a:cubicBezTo>
                  <a:pt x="106" y="279"/>
                  <a:pt x="105" y="277"/>
                  <a:pt x="104" y="278"/>
                </a:cubicBezTo>
                <a:cubicBezTo>
                  <a:pt x="106" y="279"/>
                  <a:pt x="106" y="279"/>
                  <a:pt x="106" y="279"/>
                </a:cubicBezTo>
                <a:cubicBezTo>
                  <a:pt x="104" y="280"/>
                  <a:pt x="104" y="280"/>
                  <a:pt x="104" y="280"/>
                </a:cubicBezTo>
                <a:cubicBezTo>
                  <a:pt x="104" y="280"/>
                  <a:pt x="104" y="280"/>
                  <a:pt x="104" y="280"/>
                </a:cubicBezTo>
                <a:cubicBezTo>
                  <a:pt x="103" y="280"/>
                  <a:pt x="102" y="281"/>
                  <a:pt x="102" y="281"/>
                </a:cubicBezTo>
                <a:cubicBezTo>
                  <a:pt x="102" y="281"/>
                  <a:pt x="102" y="281"/>
                  <a:pt x="103" y="281"/>
                </a:cubicBezTo>
                <a:cubicBezTo>
                  <a:pt x="103" y="282"/>
                  <a:pt x="101" y="281"/>
                  <a:pt x="100" y="282"/>
                </a:cubicBezTo>
                <a:cubicBezTo>
                  <a:pt x="100" y="282"/>
                  <a:pt x="100" y="283"/>
                  <a:pt x="101" y="283"/>
                </a:cubicBezTo>
                <a:cubicBezTo>
                  <a:pt x="99" y="283"/>
                  <a:pt x="99" y="284"/>
                  <a:pt x="98" y="285"/>
                </a:cubicBezTo>
                <a:cubicBezTo>
                  <a:pt x="99" y="285"/>
                  <a:pt x="99" y="285"/>
                  <a:pt x="99" y="285"/>
                </a:cubicBezTo>
                <a:cubicBezTo>
                  <a:pt x="99" y="285"/>
                  <a:pt x="99" y="284"/>
                  <a:pt x="100" y="284"/>
                </a:cubicBezTo>
                <a:cubicBezTo>
                  <a:pt x="101" y="284"/>
                  <a:pt x="98" y="285"/>
                  <a:pt x="98" y="287"/>
                </a:cubicBezTo>
                <a:cubicBezTo>
                  <a:pt x="98" y="286"/>
                  <a:pt x="97" y="287"/>
                  <a:pt x="97" y="286"/>
                </a:cubicBezTo>
                <a:cubicBezTo>
                  <a:pt x="97" y="287"/>
                  <a:pt x="97" y="287"/>
                  <a:pt x="97" y="287"/>
                </a:cubicBezTo>
                <a:cubicBezTo>
                  <a:pt x="97" y="287"/>
                  <a:pt x="97" y="287"/>
                  <a:pt x="98" y="287"/>
                </a:cubicBezTo>
                <a:cubicBezTo>
                  <a:pt x="96" y="288"/>
                  <a:pt x="96" y="288"/>
                  <a:pt x="96" y="288"/>
                </a:cubicBezTo>
                <a:cubicBezTo>
                  <a:pt x="97" y="288"/>
                  <a:pt x="96" y="288"/>
                  <a:pt x="96" y="289"/>
                </a:cubicBezTo>
                <a:cubicBezTo>
                  <a:pt x="95" y="289"/>
                  <a:pt x="95" y="289"/>
                  <a:pt x="95" y="289"/>
                </a:cubicBezTo>
                <a:cubicBezTo>
                  <a:pt x="95" y="289"/>
                  <a:pt x="94" y="289"/>
                  <a:pt x="94" y="290"/>
                </a:cubicBezTo>
                <a:cubicBezTo>
                  <a:pt x="94" y="290"/>
                  <a:pt x="94" y="290"/>
                  <a:pt x="94" y="290"/>
                </a:cubicBezTo>
                <a:cubicBezTo>
                  <a:pt x="95" y="291"/>
                  <a:pt x="94" y="291"/>
                  <a:pt x="93" y="292"/>
                </a:cubicBezTo>
                <a:cubicBezTo>
                  <a:pt x="92" y="291"/>
                  <a:pt x="92" y="291"/>
                  <a:pt x="92" y="291"/>
                </a:cubicBezTo>
                <a:cubicBezTo>
                  <a:pt x="92" y="292"/>
                  <a:pt x="92" y="292"/>
                  <a:pt x="92" y="292"/>
                </a:cubicBezTo>
                <a:cubicBezTo>
                  <a:pt x="92" y="293"/>
                  <a:pt x="92" y="293"/>
                  <a:pt x="92" y="293"/>
                </a:cubicBezTo>
                <a:cubicBezTo>
                  <a:pt x="92" y="293"/>
                  <a:pt x="92" y="293"/>
                  <a:pt x="92" y="293"/>
                </a:cubicBezTo>
                <a:cubicBezTo>
                  <a:pt x="92" y="293"/>
                  <a:pt x="91" y="293"/>
                  <a:pt x="91" y="293"/>
                </a:cubicBezTo>
                <a:cubicBezTo>
                  <a:pt x="91" y="293"/>
                  <a:pt x="91" y="293"/>
                  <a:pt x="91" y="293"/>
                </a:cubicBezTo>
                <a:cubicBezTo>
                  <a:pt x="91" y="294"/>
                  <a:pt x="91" y="293"/>
                  <a:pt x="92" y="294"/>
                </a:cubicBezTo>
                <a:cubicBezTo>
                  <a:pt x="88" y="297"/>
                  <a:pt x="86" y="300"/>
                  <a:pt x="84" y="304"/>
                </a:cubicBezTo>
                <a:cubicBezTo>
                  <a:pt x="84" y="304"/>
                  <a:pt x="84" y="304"/>
                  <a:pt x="84" y="304"/>
                </a:cubicBezTo>
                <a:cubicBezTo>
                  <a:pt x="82" y="305"/>
                  <a:pt x="82" y="305"/>
                  <a:pt x="82" y="305"/>
                </a:cubicBezTo>
                <a:cubicBezTo>
                  <a:pt x="82" y="308"/>
                  <a:pt x="79" y="310"/>
                  <a:pt x="78" y="313"/>
                </a:cubicBezTo>
                <a:cubicBezTo>
                  <a:pt x="74" y="316"/>
                  <a:pt x="73" y="320"/>
                  <a:pt x="69" y="323"/>
                </a:cubicBezTo>
                <a:cubicBezTo>
                  <a:pt x="68" y="326"/>
                  <a:pt x="66" y="329"/>
                  <a:pt x="64" y="332"/>
                </a:cubicBezTo>
                <a:cubicBezTo>
                  <a:pt x="62" y="333"/>
                  <a:pt x="63" y="335"/>
                  <a:pt x="61" y="336"/>
                </a:cubicBezTo>
                <a:cubicBezTo>
                  <a:pt x="59" y="339"/>
                  <a:pt x="54" y="342"/>
                  <a:pt x="55" y="345"/>
                </a:cubicBezTo>
                <a:cubicBezTo>
                  <a:pt x="56" y="345"/>
                  <a:pt x="56" y="346"/>
                  <a:pt x="56" y="347"/>
                </a:cubicBezTo>
                <a:cubicBezTo>
                  <a:pt x="57" y="348"/>
                  <a:pt x="58" y="350"/>
                  <a:pt x="60" y="350"/>
                </a:cubicBezTo>
                <a:cubicBezTo>
                  <a:pt x="63" y="346"/>
                  <a:pt x="64" y="343"/>
                  <a:pt x="67" y="339"/>
                </a:cubicBezTo>
                <a:cubicBezTo>
                  <a:pt x="68" y="335"/>
                  <a:pt x="72" y="331"/>
                  <a:pt x="74" y="327"/>
                </a:cubicBezTo>
                <a:cubicBezTo>
                  <a:pt x="87" y="309"/>
                  <a:pt x="103" y="291"/>
                  <a:pt x="119" y="274"/>
                </a:cubicBezTo>
                <a:cubicBezTo>
                  <a:pt x="118" y="274"/>
                  <a:pt x="119" y="273"/>
                  <a:pt x="120" y="273"/>
                </a:cubicBezTo>
                <a:cubicBezTo>
                  <a:pt x="119" y="273"/>
                  <a:pt x="119" y="273"/>
                  <a:pt x="119" y="273"/>
                </a:cubicBezTo>
                <a:cubicBezTo>
                  <a:pt x="122" y="272"/>
                  <a:pt x="120" y="269"/>
                  <a:pt x="124" y="269"/>
                </a:cubicBezTo>
                <a:cubicBezTo>
                  <a:pt x="129" y="263"/>
                  <a:pt x="129" y="263"/>
                  <a:pt x="129" y="263"/>
                </a:cubicBezTo>
                <a:cubicBezTo>
                  <a:pt x="129" y="262"/>
                  <a:pt x="130" y="261"/>
                  <a:pt x="132" y="261"/>
                </a:cubicBezTo>
                <a:cubicBezTo>
                  <a:pt x="138" y="255"/>
                  <a:pt x="145" y="249"/>
                  <a:pt x="150" y="242"/>
                </a:cubicBezTo>
                <a:cubicBezTo>
                  <a:pt x="152" y="242"/>
                  <a:pt x="155" y="241"/>
                  <a:pt x="155" y="239"/>
                </a:cubicBezTo>
                <a:cubicBezTo>
                  <a:pt x="155" y="238"/>
                  <a:pt x="154" y="237"/>
                  <a:pt x="154" y="236"/>
                </a:cubicBezTo>
                <a:cubicBezTo>
                  <a:pt x="162" y="234"/>
                  <a:pt x="171" y="232"/>
                  <a:pt x="178" y="231"/>
                </a:cubicBezTo>
                <a:cubicBezTo>
                  <a:pt x="180" y="231"/>
                  <a:pt x="180" y="231"/>
                  <a:pt x="181" y="231"/>
                </a:cubicBezTo>
                <a:cubicBezTo>
                  <a:pt x="186" y="229"/>
                  <a:pt x="191" y="229"/>
                  <a:pt x="196" y="227"/>
                </a:cubicBezTo>
                <a:cubicBezTo>
                  <a:pt x="201" y="227"/>
                  <a:pt x="206" y="225"/>
                  <a:pt x="211" y="225"/>
                </a:cubicBezTo>
                <a:cubicBezTo>
                  <a:pt x="222" y="223"/>
                  <a:pt x="232" y="220"/>
                  <a:pt x="243" y="218"/>
                </a:cubicBezTo>
                <a:cubicBezTo>
                  <a:pt x="246" y="219"/>
                  <a:pt x="249" y="221"/>
                  <a:pt x="253" y="221"/>
                </a:cubicBezTo>
                <a:cubicBezTo>
                  <a:pt x="258" y="222"/>
                  <a:pt x="263" y="225"/>
                  <a:pt x="268" y="226"/>
                </a:cubicBezTo>
                <a:cubicBezTo>
                  <a:pt x="274" y="228"/>
                  <a:pt x="279" y="231"/>
                  <a:pt x="285" y="232"/>
                </a:cubicBezTo>
                <a:cubicBezTo>
                  <a:pt x="296" y="236"/>
                  <a:pt x="307" y="240"/>
                  <a:pt x="318" y="243"/>
                </a:cubicBezTo>
                <a:cubicBezTo>
                  <a:pt x="320" y="244"/>
                  <a:pt x="323" y="245"/>
                  <a:pt x="325" y="244"/>
                </a:cubicBezTo>
                <a:cubicBezTo>
                  <a:pt x="336" y="247"/>
                  <a:pt x="349" y="250"/>
                  <a:pt x="360" y="252"/>
                </a:cubicBezTo>
                <a:cubicBezTo>
                  <a:pt x="354" y="250"/>
                  <a:pt x="349" y="248"/>
                  <a:pt x="344" y="246"/>
                </a:cubicBezTo>
                <a:cubicBezTo>
                  <a:pt x="344" y="246"/>
                  <a:pt x="344" y="246"/>
                  <a:pt x="344" y="246"/>
                </a:cubicBezTo>
                <a:cubicBezTo>
                  <a:pt x="351" y="248"/>
                  <a:pt x="359" y="249"/>
                  <a:pt x="365" y="250"/>
                </a:cubicBezTo>
                <a:cubicBezTo>
                  <a:pt x="361" y="248"/>
                  <a:pt x="355" y="247"/>
                  <a:pt x="352" y="244"/>
                </a:cubicBezTo>
                <a:cubicBezTo>
                  <a:pt x="353" y="245"/>
                  <a:pt x="353" y="245"/>
                  <a:pt x="353" y="245"/>
                </a:cubicBezTo>
                <a:cubicBezTo>
                  <a:pt x="352" y="244"/>
                  <a:pt x="351" y="244"/>
                  <a:pt x="351" y="244"/>
                </a:cubicBezTo>
                <a:cubicBezTo>
                  <a:pt x="351" y="245"/>
                  <a:pt x="351" y="245"/>
                  <a:pt x="351" y="245"/>
                </a:cubicBezTo>
                <a:cubicBezTo>
                  <a:pt x="351" y="244"/>
                  <a:pt x="350" y="244"/>
                  <a:pt x="349" y="244"/>
                </a:cubicBezTo>
                <a:cubicBezTo>
                  <a:pt x="349" y="243"/>
                  <a:pt x="350" y="243"/>
                  <a:pt x="349" y="243"/>
                </a:cubicBezTo>
                <a:cubicBezTo>
                  <a:pt x="348" y="243"/>
                  <a:pt x="347" y="242"/>
                  <a:pt x="346" y="241"/>
                </a:cubicBezTo>
                <a:cubicBezTo>
                  <a:pt x="345" y="241"/>
                  <a:pt x="345" y="242"/>
                  <a:pt x="344" y="242"/>
                </a:cubicBezTo>
                <a:cubicBezTo>
                  <a:pt x="344" y="242"/>
                  <a:pt x="344" y="242"/>
                  <a:pt x="344" y="242"/>
                </a:cubicBezTo>
                <a:cubicBezTo>
                  <a:pt x="343" y="241"/>
                  <a:pt x="344" y="241"/>
                  <a:pt x="344" y="241"/>
                </a:cubicBezTo>
                <a:cubicBezTo>
                  <a:pt x="341" y="239"/>
                  <a:pt x="340" y="238"/>
                  <a:pt x="337" y="236"/>
                </a:cubicBezTo>
                <a:cubicBezTo>
                  <a:pt x="339" y="236"/>
                  <a:pt x="339" y="236"/>
                  <a:pt x="339" y="236"/>
                </a:cubicBezTo>
                <a:cubicBezTo>
                  <a:pt x="335" y="234"/>
                  <a:pt x="329" y="234"/>
                  <a:pt x="326" y="231"/>
                </a:cubicBezTo>
                <a:cubicBezTo>
                  <a:pt x="324" y="231"/>
                  <a:pt x="323" y="230"/>
                  <a:pt x="321" y="229"/>
                </a:cubicBezTo>
                <a:cubicBezTo>
                  <a:pt x="318" y="228"/>
                  <a:pt x="314" y="227"/>
                  <a:pt x="312" y="225"/>
                </a:cubicBezTo>
                <a:cubicBezTo>
                  <a:pt x="304" y="222"/>
                  <a:pt x="298" y="220"/>
                  <a:pt x="290" y="217"/>
                </a:cubicBezTo>
                <a:cubicBezTo>
                  <a:pt x="287" y="216"/>
                  <a:pt x="284" y="215"/>
                  <a:pt x="282" y="214"/>
                </a:cubicBezTo>
                <a:cubicBezTo>
                  <a:pt x="277" y="213"/>
                  <a:pt x="273" y="211"/>
                  <a:pt x="269" y="210"/>
                </a:cubicBezTo>
                <a:cubicBezTo>
                  <a:pt x="273" y="208"/>
                  <a:pt x="277" y="207"/>
                  <a:pt x="281" y="206"/>
                </a:cubicBezTo>
                <a:cubicBezTo>
                  <a:pt x="277" y="206"/>
                  <a:pt x="274" y="208"/>
                  <a:pt x="270" y="207"/>
                </a:cubicBezTo>
                <a:cubicBezTo>
                  <a:pt x="270" y="206"/>
                  <a:pt x="271" y="206"/>
                  <a:pt x="272" y="206"/>
                </a:cubicBezTo>
                <a:cubicBezTo>
                  <a:pt x="268" y="206"/>
                  <a:pt x="264" y="207"/>
                  <a:pt x="260" y="207"/>
                </a:cubicBezTo>
                <a:cubicBezTo>
                  <a:pt x="259" y="205"/>
                  <a:pt x="256" y="208"/>
                  <a:pt x="255" y="206"/>
                </a:cubicBezTo>
                <a:cubicBezTo>
                  <a:pt x="245" y="204"/>
                  <a:pt x="237" y="203"/>
                  <a:pt x="228" y="201"/>
                </a:cubicBezTo>
                <a:cubicBezTo>
                  <a:pt x="232" y="200"/>
                  <a:pt x="236" y="199"/>
                  <a:pt x="240" y="199"/>
                </a:cubicBezTo>
                <a:cubicBezTo>
                  <a:pt x="240" y="198"/>
                  <a:pt x="242" y="199"/>
                  <a:pt x="243" y="198"/>
                </a:cubicBezTo>
                <a:cubicBezTo>
                  <a:pt x="257" y="196"/>
                  <a:pt x="270" y="193"/>
                  <a:pt x="283" y="190"/>
                </a:cubicBezTo>
                <a:cubicBezTo>
                  <a:pt x="291" y="188"/>
                  <a:pt x="299" y="188"/>
                  <a:pt x="306" y="186"/>
                </a:cubicBezTo>
                <a:cubicBezTo>
                  <a:pt x="313" y="184"/>
                  <a:pt x="321" y="183"/>
                  <a:pt x="327" y="181"/>
                </a:cubicBezTo>
                <a:cubicBezTo>
                  <a:pt x="337" y="179"/>
                  <a:pt x="345" y="175"/>
                  <a:pt x="355" y="174"/>
                </a:cubicBezTo>
                <a:cubicBezTo>
                  <a:pt x="363" y="171"/>
                  <a:pt x="372" y="170"/>
                  <a:pt x="380" y="167"/>
                </a:cubicBezTo>
                <a:cubicBezTo>
                  <a:pt x="376" y="167"/>
                  <a:pt x="372" y="168"/>
                  <a:pt x="369" y="168"/>
                </a:cubicBezTo>
                <a:cubicBezTo>
                  <a:pt x="375" y="166"/>
                  <a:pt x="382" y="165"/>
                  <a:pt x="389" y="163"/>
                </a:cubicBezTo>
                <a:cubicBezTo>
                  <a:pt x="386" y="163"/>
                  <a:pt x="383" y="162"/>
                  <a:pt x="381" y="164"/>
                </a:cubicBezTo>
                <a:close/>
                <a:moveTo>
                  <a:pt x="52" y="187"/>
                </a:moveTo>
                <a:cubicBezTo>
                  <a:pt x="49" y="180"/>
                  <a:pt x="49" y="180"/>
                  <a:pt x="49" y="180"/>
                </a:cubicBezTo>
                <a:cubicBezTo>
                  <a:pt x="51" y="180"/>
                  <a:pt x="53" y="181"/>
                  <a:pt x="55" y="182"/>
                </a:cubicBezTo>
                <a:cubicBezTo>
                  <a:pt x="54" y="184"/>
                  <a:pt x="54" y="186"/>
                  <a:pt x="52" y="187"/>
                </a:cubicBezTo>
                <a:close/>
                <a:moveTo>
                  <a:pt x="79" y="153"/>
                </a:moveTo>
                <a:cubicBezTo>
                  <a:pt x="79" y="151"/>
                  <a:pt x="79" y="151"/>
                  <a:pt x="79" y="151"/>
                </a:cubicBezTo>
                <a:cubicBezTo>
                  <a:pt x="80" y="152"/>
                  <a:pt x="80" y="152"/>
                  <a:pt x="80" y="152"/>
                </a:cubicBezTo>
                <a:cubicBezTo>
                  <a:pt x="78" y="152"/>
                  <a:pt x="80" y="155"/>
                  <a:pt x="80" y="156"/>
                </a:cubicBezTo>
                <a:cubicBezTo>
                  <a:pt x="81" y="158"/>
                  <a:pt x="81" y="160"/>
                  <a:pt x="83" y="161"/>
                </a:cubicBezTo>
                <a:cubicBezTo>
                  <a:pt x="82" y="161"/>
                  <a:pt x="82" y="162"/>
                  <a:pt x="82" y="162"/>
                </a:cubicBezTo>
                <a:cubicBezTo>
                  <a:pt x="83" y="163"/>
                  <a:pt x="83" y="164"/>
                  <a:pt x="83" y="165"/>
                </a:cubicBezTo>
                <a:cubicBezTo>
                  <a:pt x="81" y="162"/>
                  <a:pt x="80" y="157"/>
                  <a:pt x="79" y="153"/>
                </a:cubicBezTo>
                <a:close/>
                <a:moveTo>
                  <a:pt x="186" y="217"/>
                </a:moveTo>
                <a:cubicBezTo>
                  <a:pt x="183" y="217"/>
                  <a:pt x="181" y="219"/>
                  <a:pt x="178" y="218"/>
                </a:cubicBezTo>
                <a:cubicBezTo>
                  <a:pt x="178" y="219"/>
                  <a:pt x="178" y="219"/>
                  <a:pt x="177" y="219"/>
                </a:cubicBezTo>
                <a:cubicBezTo>
                  <a:pt x="177" y="219"/>
                  <a:pt x="177" y="219"/>
                  <a:pt x="177" y="219"/>
                </a:cubicBezTo>
                <a:cubicBezTo>
                  <a:pt x="177" y="219"/>
                  <a:pt x="177" y="219"/>
                  <a:pt x="177" y="219"/>
                </a:cubicBezTo>
                <a:cubicBezTo>
                  <a:pt x="177" y="219"/>
                  <a:pt x="177" y="219"/>
                  <a:pt x="176" y="219"/>
                </a:cubicBezTo>
                <a:cubicBezTo>
                  <a:pt x="177" y="215"/>
                  <a:pt x="180" y="212"/>
                  <a:pt x="182" y="209"/>
                </a:cubicBezTo>
                <a:cubicBezTo>
                  <a:pt x="183" y="209"/>
                  <a:pt x="183" y="209"/>
                  <a:pt x="183" y="209"/>
                </a:cubicBezTo>
                <a:cubicBezTo>
                  <a:pt x="182" y="209"/>
                  <a:pt x="182" y="209"/>
                  <a:pt x="182" y="209"/>
                </a:cubicBezTo>
                <a:cubicBezTo>
                  <a:pt x="183" y="210"/>
                  <a:pt x="185" y="211"/>
                  <a:pt x="187" y="210"/>
                </a:cubicBezTo>
                <a:cubicBezTo>
                  <a:pt x="194" y="208"/>
                  <a:pt x="201" y="205"/>
                  <a:pt x="209" y="207"/>
                </a:cubicBezTo>
                <a:cubicBezTo>
                  <a:pt x="209" y="208"/>
                  <a:pt x="211" y="208"/>
                  <a:pt x="213" y="208"/>
                </a:cubicBezTo>
                <a:cubicBezTo>
                  <a:pt x="215" y="209"/>
                  <a:pt x="217" y="209"/>
                  <a:pt x="219" y="210"/>
                </a:cubicBezTo>
                <a:cubicBezTo>
                  <a:pt x="208" y="212"/>
                  <a:pt x="196" y="214"/>
                  <a:pt x="186" y="217"/>
                </a:cubicBezTo>
                <a:close/>
                <a:moveTo>
                  <a:pt x="360" y="168"/>
                </a:moveTo>
                <a:cubicBezTo>
                  <a:pt x="359" y="168"/>
                  <a:pt x="361" y="167"/>
                  <a:pt x="361" y="167"/>
                </a:cubicBezTo>
                <a:cubicBezTo>
                  <a:pt x="362" y="167"/>
                  <a:pt x="362" y="167"/>
                  <a:pt x="362" y="167"/>
                </a:cubicBezTo>
                <a:lnTo>
                  <a:pt x="360" y="168"/>
                </a:lnTo>
                <a:close/>
              </a:path>
            </a:pathLst>
          </a:custGeom>
          <a:solidFill>
            <a:srgbClr val="3F4447"/>
          </a:solidFill>
          <a:ln>
            <a:noFill/>
          </a:ln>
        </p:spPr>
        <p:txBody>
          <a:bodyPr vert="horz" wrap="square" lIns="91440" tIns="45720" rIns="91440" bIns="45720" numCol="1" anchor="t" anchorCtr="0" compatLnSpc="1"/>
          <a:lstStyle/>
          <a:p>
            <a:endParaRPr lang="zh-CN" altLang="en-US"/>
          </a:p>
        </p:txBody>
      </p:sp>
      <p:pic>
        <p:nvPicPr>
          <p:cNvPr id="5" name="Picture 3" descr="E:\PPT\PPT中国风元素\梅花PNG免抠图素材\3299168202027027296.png"/>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0" y="-233601"/>
            <a:ext cx="4089410" cy="408941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31"/>
          <p:cNvSpPr txBox="1">
            <a:spLocks noChangeArrowheads="1"/>
          </p:cNvSpPr>
          <p:nvPr/>
        </p:nvSpPr>
        <p:spPr bwMode="auto">
          <a:xfrm>
            <a:off x="1112416" y="438693"/>
            <a:ext cx="3207192"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协同过滤算法</a:t>
            </a:r>
            <a:endParaRPr lang="zh-CN" altLang="zh-CN" sz="3300" b="1" dirty="0">
              <a:latin typeface="隶书" panose="02010509060101010101" pitchFamily="49" charset="-122"/>
              <a:ea typeface="隶书" panose="02010509060101010101" pitchFamily="49" charset="-122"/>
            </a:endParaRPr>
          </a:p>
        </p:txBody>
      </p:sp>
      <p:sp>
        <p:nvSpPr>
          <p:cNvPr id="17" name="文本框 26"/>
          <p:cNvSpPr txBox="1">
            <a:spLocks noChangeArrowheads="1"/>
          </p:cNvSpPr>
          <p:nvPr/>
        </p:nvSpPr>
        <p:spPr bwMode="auto">
          <a:xfrm>
            <a:off x="1021080" y="1037590"/>
            <a:ext cx="1038161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kern="0" dirty="0">
                <a:solidFill>
                  <a:srgbClr val="FF0000"/>
                </a:solidFill>
                <a:latin typeface="隶书" panose="02010509060101010101" pitchFamily="49" charset="-122"/>
                <a:ea typeface="隶书" panose="02010509060101010101" pitchFamily="49" charset="-122"/>
              </a:rPr>
              <a:t>    </a:t>
            </a:r>
            <a:r>
              <a:rPr lang="zh-CN" sz="2800" kern="0" dirty="0">
                <a:solidFill>
                  <a:srgbClr val="FF0000"/>
                </a:solidFill>
                <a:latin typeface="隶书" panose="02010509060101010101" pitchFamily="49" charset="-122"/>
                <a:ea typeface="隶书" panose="02010509060101010101" pitchFamily="49" charset="-122"/>
              </a:rPr>
              <a:t>协同过滤算法，是一种基于类别的推荐算法。其实可以用一句谚语来解释协同过滤算法：物以类聚，人以群分。协同过滤最核心的理念就是找出爱好相同的人或者属性相似的物。这里的潜在设定就是，爱好相同的人他们对特定产品的偏好是近似的。</a:t>
            </a:r>
            <a:endParaRPr lang="zh-CN" sz="2800" kern="0" dirty="0">
              <a:solidFill>
                <a:srgbClr val="FF0000"/>
              </a:solidFill>
              <a:latin typeface="隶书" panose="02010509060101010101" pitchFamily="49" charset="-122"/>
              <a:ea typeface="隶书" panose="02010509060101010101" pitchFamily="49" charset="-122"/>
            </a:endParaRPr>
          </a:p>
          <a:p>
            <a:pPr eaLnBrk="1" hangingPunct="1"/>
            <a:r>
              <a:rPr lang="zh-CN" sz="2800" kern="0" dirty="0">
                <a:solidFill>
                  <a:srgbClr val="FF0000"/>
                </a:solidFill>
                <a:latin typeface="隶书" panose="02010509060101010101" pitchFamily="49" charset="-122"/>
                <a:ea typeface="隶书" panose="02010509060101010101" pitchFamily="49" charset="-122"/>
              </a:rPr>
              <a:t>  </a:t>
            </a:r>
            <a:endParaRPr lang="zh-CN" altLang="en-US" sz="2800" kern="0"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4"/>
          <a:stretch>
            <a:fillRect/>
          </a:stretch>
        </p:blipFill>
        <p:spPr>
          <a:xfrm>
            <a:off x="2066925" y="3026410"/>
            <a:ext cx="8615045" cy="365315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0" y="0"/>
            <a:ext cx="9637972" cy="6865778"/>
          </a:xfrm>
          <a:prstGeom prst="rect">
            <a:avLst/>
          </a:prstGeom>
        </p:spPr>
      </p:pic>
      <p:sp>
        <p:nvSpPr>
          <p:cNvPr id="3" name="Freeform 113"/>
          <p:cNvSpPr>
            <a:spLocks noEditPoints="1"/>
          </p:cNvSpPr>
          <p:nvPr/>
        </p:nvSpPr>
        <p:spPr bwMode="auto">
          <a:xfrm>
            <a:off x="10361193" y="4838424"/>
            <a:ext cx="1830807" cy="1660016"/>
          </a:xfrm>
          <a:custGeom>
            <a:avLst/>
            <a:gdLst>
              <a:gd name="T0" fmla="*/ 325 w 389"/>
              <a:gd name="T1" fmla="*/ 171 h 350"/>
              <a:gd name="T2" fmla="*/ 257 w 389"/>
              <a:gd name="T3" fmla="*/ 175 h 350"/>
              <a:gd name="T4" fmla="*/ 244 w 389"/>
              <a:gd name="T5" fmla="*/ 142 h 350"/>
              <a:gd name="T6" fmla="*/ 289 w 389"/>
              <a:gd name="T7" fmla="*/ 55 h 350"/>
              <a:gd name="T8" fmla="*/ 282 w 389"/>
              <a:gd name="T9" fmla="*/ 59 h 350"/>
              <a:gd name="T10" fmla="*/ 282 w 389"/>
              <a:gd name="T11" fmla="*/ 62 h 350"/>
              <a:gd name="T12" fmla="*/ 275 w 389"/>
              <a:gd name="T13" fmla="*/ 68 h 350"/>
              <a:gd name="T14" fmla="*/ 260 w 389"/>
              <a:gd name="T15" fmla="*/ 80 h 350"/>
              <a:gd name="T16" fmla="*/ 247 w 389"/>
              <a:gd name="T17" fmla="*/ 94 h 350"/>
              <a:gd name="T18" fmla="*/ 243 w 389"/>
              <a:gd name="T19" fmla="*/ 99 h 350"/>
              <a:gd name="T20" fmla="*/ 210 w 389"/>
              <a:gd name="T21" fmla="*/ 151 h 350"/>
              <a:gd name="T22" fmla="*/ 193 w 389"/>
              <a:gd name="T23" fmla="*/ 189 h 350"/>
              <a:gd name="T24" fmla="*/ 191 w 389"/>
              <a:gd name="T25" fmla="*/ 175 h 350"/>
              <a:gd name="T26" fmla="*/ 169 w 389"/>
              <a:gd name="T27" fmla="*/ 198 h 350"/>
              <a:gd name="T28" fmla="*/ 213 w 389"/>
              <a:gd name="T29" fmla="*/ 102 h 350"/>
              <a:gd name="T30" fmla="*/ 246 w 389"/>
              <a:gd name="T31" fmla="*/ 29 h 350"/>
              <a:gd name="T32" fmla="*/ 227 w 389"/>
              <a:gd name="T33" fmla="*/ 65 h 350"/>
              <a:gd name="T34" fmla="*/ 216 w 389"/>
              <a:gd name="T35" fmla="*/ 87 h 350"/>
              <a:gd name="T36" fmla="*/ 176 w 389"/>
              <a:gd name="T37" fmla="*/ 0 h 350"/>
              <a:gd name="T38" fmla="*/ 177 w 389"/>
              <a:gd name="T39" fmla="*/ 12 h 350"/>
              <a:gd name="T40" fmla="*/ 180 w 389"/>
              <a:gd name="T41" fmla="*/ 20 h 350"/>
              <a:gd name="T42" fmla="*/ 181 w 389"/>
              <a:gd name="T43" fmla="*/ 36 h 350"/>
              <a:gd name="T44" fmla="*/ 190 w 389"/>
              <a:gd name="T45" fmla="*/ 57 h 350"/>
              <a:gd name="T46" fmla="*/ 209 w 389"/>
              <a:gd name="T47" fmla="*/ 104 h 350"/>
              <a:gd name="T48" fmla="*/ 159 w 389"/>
              <a:gd name="T49" fmla="*/ 217 h 350"/>
              <a:gd name="T50" fmla="*/ 125 w 389"/>
              <a:gd name="T51" fmla="*/ 258 h 350"/>
              <a:gd name="T52" fmla="*/ 117 w 389"/>
              <a:gd name="T53" fmla="*/ 255 h 350"/>
              <a:gd name="T54" fmla="*/ 120 w 389"/>
              <a:gd name="T55" fmla="*/ 197 h 350"/>
              <a:gd name="T56" fmla="*/ 96 w 389"/>
              <a:gd name="T57" fmla="*/ 177 h 350"/>
              <a:gd name="T58" fmla="*/ 93 w 389"/>
              <a:gd name="T59" fmla="*/ 173 h 350"/>
              <a:gd name="T60" fmla="*/ 88 w 389"/>
              <a:gd name="T61" fmla="*/ 170 h 350"/>
              <a:gd name="T62" fmla="*/ 74 w 389"/>
              <a:gd name="T63" fmla="*/ 154 h 350"/>
              <a:gd name="T64" fmla="*/ 39 w 389"/>
              <a:gd name="T65" fmla="*/ 140 h 350"/>
              <a:gd name="T66" fmla="*/ 19 w 389"/>
              <a:gd name="T67" fmla="*/ 141 h 350"/>
              <a:gd name="T68" fmla="*/ 43 w 389"/>
              <a:gd name="T69" fmla="*/ 176 h 350"/>
              <a:gd name="T70" fmla="*/ 54 w 389"/>
              <a:gd name="T71" fmla="*/ 259 h 350"/>
              <a:gd name="T72" fmla="*/ 83 w 389"/>
              <a:gd name="T73" fmla="*/ 172 h 350"/>
              <a:gd name="T74" fmla="*/ 108 w 389"/>
              <a:gd name="T75" fmla="*/ 235 h 350"/>
              <a:gd name="T76" fmla="*/ 104 w 389"/>
              <a:gd name="T77" fmla="*/ 280 h 350"/>
              <a:gd name="T78" fmla="*/ 99 w 389"/>
              <a:gd name="T79" fmla="*/ 285 h 350"/>
              <a:gd name="T80" fmla="*/ 96 w 389"/>
              <a:gd name="T81" fmla="*/ 289 h 350"/>
              <a:gd name="T82" fmla="*/ 92 w 389"/>
              <a:gd name="T83" fmla="*/ 293 h 350"/>
              <a:gd name="T84" fmla="*/ 82 w 389"/>
              <a:gd name="T85" fmla="*/ 305 h 350"/>
              <a:gd name="T86" fmla="*/ 60 w 389"/>
              <a:gd name="T87" fmla="*/ 350 h 350"/>
              <a:gd name="T88" fmla="*/ 129 w 389"/>
              <a:gd name="T89" fmla="*/ 263 h 350"/>
              <a:gd name="T90" fmla="*/ 196 w 389"/>
              <a:gd name="T91" fmla="*/ 227 h 350"/>
              <a:gd name="T92" fmla="*/ 325 w 389"/>
              <a:gd name="T93" fmla="*/ 244 h 350"/>
              <a:gd name="T94" fmla="*/ 351 w 389"/>
              <a:gd name="T95" fmla="*/ 244 h 350"/>
              <a:gd name="T96" fmla="*/ 344 w 389"/>
              <a:gd name="T97" fmla="*/ 241 h 350"/>
              <a:gd name="T98" fmla="*/ 282 w 389"/>
              <a:gd name="T99" fmla="*/ 214 h 350"/>
              <a:gd name="T100" fmla="*/ 228 w 389"/>
              <a:gd name="T101" fmla="*/ 201 h 350"/>
              <a:gd name="T102" fmla="*/ 380 w 389"/>
              <a:gd name="T103" fmla="*/ 167 h 350"/>
              <a:gd name="T104" fmla="*/ 52 w 389"/>
              <a:gd name="T105" fmla="*/ 187 h 350"/>
              <a:gd name="T106" fmla="*/ 83 w 389"/>
              <a:gd name="T107" fmla="*/ 165 h 350"/>
              <a:gd name="T108" fmla="*/ 176 w 389"/>
              <a:gd name="T109" fmla="*/ 219 h 350"/>
              <a:gd name="T110" fmla="*/ 219 w 389"/>
              <a:gd name="T111" fmla="*/ 21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9" h="350">
                <a:moveTo>
                  <a:pt x="381" y="164"/>
                </a:moveTo>
                <a:cubicBezTo>
                  <a:pt x="376" y="165"/>
                  <a:pt x="371" y="166"/>
                  <a:pt x="366" y="167"/>
                </a:cubicBezTo>
                <a:cubicBezTo>
                  <a:pt x="365" y="167"/>
                  <a:pt x="363" y="168"/>
                  <a:pt x="362" y="167"/>
                </a:cubicBezTo>
                <a:cubicBezTo>
                  <a:pt x="366" y="166"/>
                  <a:pt x="369" y="165"/>
                  <a:pt x="373" y="164"/>
                </a:cubicBezTo>
                <a:cubicBezTo>
                  <a:pt x="361" y="166"/>
                  <a:pt x="350" y="169"/>
                  <a:pt x="338" y="170"/>
                </a:cubicBezTo>
                <a:cubicBezTo>
                  <a:pt x="337" y="170"/>
                  <a:pt x="337" y="170"/>
                  <a:pt x="337" y="170"/>
                </a:cubicBezTo>
                <a:cubicBezTo>
                  <a:pt x="334" y="171"/>
                  <a:pt x="328" y="171"/>
                  <a:pt x="325" y="171"/>
                </a:cubicBezTo>
                <a:cubicBezTo>
                  <a:pt x="316" y="171"/>
                  <a:pt x="308" y="171"/>
                  <a:pt x="298" y="171"/>
                </a:cubicBezTo>
                <a:cubicBezTo>
                  <a:pt x="292" y="172"/>
                  <a:pt x="284" y="172"/>
                  <a:pt x="278" y="173"/>
                </a:cubicBezTo>
                <a:cubicBezTo>
                  <a:pt x="277" y="173"/>
                  <a:pt x="275" y="173"/>
                  <a:pt x="273" y="173"/>
                </a:cubicBezTo>
                <a:cubicBezTo>
                  <a:pt x="273" y="173"/>
                  <a:pt x="274" y="173"/>
                  <a:pt x="274" y="173"/>
                </a:cubicBezTo>
                <a:cubicBezTo>
                  <a:pt x="272" y="173"/>
                  <a:pt x="270" y="173"/>
                  <a:pt x="268" y="173"/>
                </a:cubicBezTo>
                <a:cubicBezTo>
                  <a:pt x="268" y="173"/>
                  <a:pt x="268" y="173"/>
                  <a:pt x="267" y="173"/>
                </a:cubicBezTo>
                <a:cubicBezTo>
                  <a:pt x="264" y="174"/>
                  <a:pt x="260" y="174"/>
                  <a:pt x="257" y="175"/>
                </a:cubicBezTo>
                <a:cubicBezTo>
                  <a:pt x="256" y="175"/>
                  <a:pt x="254" y="176"/>
                  <a:pt x="253" y="176"/>
                </a:cubicBezTo>
                <a:cubicBezTo>
                  <a:pt x="249" y="176"/>
                  <a:pt x="244" y="177"/>
                  <a:pt x="240" y="178"/>
                </a:cubicBezTo>
                <a:cubicBezTo>
                  <a:pt x="238" y="178"/>
                  <a:pt x="236" y="178"/>
                  <a:pt x="235" y="179"/>
                </a:cubicBezTo>
                <a:cubicBezTo>
                  <a:pt x="231" y="179"/>
                  <a:pt x="225" y="181"/>
                  <a:pt x="221" y="180"/>
                </a:cubicBezTo>
                <a:cubicBezTo>
                  <a:pt x="226" y="173"/>
                  <a:pt x="230" y="165"/>
                  <a:pt x="235" y="158"/>
                </a:cubicBezTo>
                <a:cubicBezTo>
                  <a:pt x="235" y="156"/>
                  <a:pt x="238" y="154"/>
                  <a:pt x="238" y="152"/>
                </a:cubicBezTo>
                <a:cubicBezTo>
                  <a:pt x="240" y="149"/>
                  <a:pt x="242" y="145"/>
                  <a:pt x="244" y="142"/>
                </a:cubicBezTo>
                <a:cubicBezTo>
                  <a:pt x="243" y="141"/>
                  <a:pt x="246" y="140"/>
                  <a:pt x="245" y="139"/>
                </a:cubicBezTo>
                <a:cubicBezTo>
                  <a:pt x="255" y="117"/>
                  <a:pt x="273" y="95"/>
                  <a:pt x="284" y="73"/>
                </a:cubicBezTo>
                <a:cubicBezTo>
                  <a:pt x="290" y="60"/>
                  <a:pt x="300" y="49"/>
                  <a:pt x="309" y="37"/>
                </a:cubicBezTo>
                <a:cubicBezTo>
                  <a:pt x="309" y="36"/>
                  <a:pt x="309" y="36"/>
                  <a:pt x="309" y="36"/>
                </a:cubicBezTo>
                <a:cubicBezTo>
                  <a:pt x="303" y="42"/>
                  <a:pt x="296" y="49"/>
                  <a:pt x="290" y="56"/>
                </a:cubicBezTo>
                <a:cubicBezTo>
                  <a:pt x="290" y="55"/>
                  <a:pt x="292" y="54"/>
                  <a:pt x="292" y="52"/>
                </a:cubicBezTo>
                <a:cubicBezTo>
                  <a:pt x="290" y="53"/>
                  <a:pt x="290" y="54"/>
                  <a:pt x="289" y="55"/>
                </a:cubicBezTo>
                <a:cubicBezTo>
                  <a:pt x="288" y="56"/>
                  <a:pt x="288" y="57"/>
                  <a:pt x="288" y="58"/>
                </a:cubicBezTo>
                <a:cubicBezTo>
                  <a:pt x="288" y="58"/>
                  <a:pt x="289" y="58"/>
                  <a:pt x="288" y="58"/>
                </a:cubicBezTo>
                <a:cubicBezTo>
                  <a:pt x="287" y="58"/>
                  <a:pt x="286" y="59"/>
                  <a:pt x="285" y="59"/>
                </a:cubicBezTo>
                <a:cubicBezTo>
                  <a:pt x="285" y="58"/>
                  <a:pt x="285" y="58"/>
                  <a:pt x="285" y="58"/>
                </a:cubicBezTo>
                <a:cubicBezTo>
                  <a:pt x="284" y="59"/>
                  <a:pt x="284" y="59"/>
                  <a:pt x="284" y="59"/>
                </a:cubicBezTo>
                <a:cubicBezTo>
                  <a:pt x="283" y="59"/>
                  <a:pt x="283" y="59"/>
                  <a:pt x="283" y="58"/>
                </a:cubicBezTo>
                <a:cubicBezTo>
                  <a:pt x="282" y="59"/>
                  <a:pt x="282" y="59"/>
                  <a:pt x="282" y="59"/>
                </a:cubicBezTo>
                <a:cubicBezTo>
                  <a:pt x="281" y="59"/>
                  <a:pt x="281" y="60"/>
                  <a:pt x="281" y="61"/>
                </a:cubicBezTo>
                <a:cubicBezTo>
                  <a:pt x="282" y="60"/>
                  <a:pt x="283" y="59"/>
                  <a:pt x="284" y="60"/>
                </a:cubicBezTo>
                <a:cubicBezTo>
                  <a:pt x="284" y="60"/>
                  <a:pt x="283" y="60"/>
                  <a:pt x="283" y="61"/>
                </a:cubicBezTo>
                <a:cubicBezTo>
                  <a:pt x="283" y="61"/>
                  <a:pt x="283" y="61"/>
                  <a:pt x="283" y="61"/>
                </a:cubicBezTo>
                <a:cubicBezTo>
                  <a:pt x="283" y="61"/>
                  <a:pt x="283" y="62"/>
                  <a:pt x="283" y="62"/>
                </a:cubicBezTo>
                <a:cubicBezTo>
                  <a:pt x="282" y="62"/>
                  <a:pt x="282" y="61"/>
                  <a:pt x="282" y="61"/>
                </a:cubicBezTo>
                <a:cubicBezTo>
                  <a:pt x="282" y="62"/>
                  <a:pt x="283" y="62"/>
                  <a:pt x="282" y="62"/>
                </a:cubicBezTo>
                <a:cubicBezTo>
                  <a:pt x="282" y="62"/>
                  <a:pt x="282" y="62"/>
                  <a:pt x="282" y="62"/>
                </a:cubicBezTo>
                <a:cubicBezTo>
                  <a:pt x="281" y="62"/>
                  <a:pt x="281" y="62"/>
                  <a:pt x="281" y="63"/>
                </a:cubicBezTo>
                <a:cubicBezTo>
                  <a:pt x="280" y="62"/>
                  <a:pt x="280" y="62"/>
                  <a:pt x="279" y="62"/>
                </a:cubicBezTo>
                <a:cubicBezTo>
                  <a:pt x="278" y="63"/>
                  <a:pt x="279" y="63"/>
                  <a:pt x="280" y="63"/>
                </a:cubicBezTo>
                <a:cubicBezTo>
                  <a:pt x="278" y="65"/>
                  <a:pt x="278" y="65"/>
                  <a:pt x="278" y="65"/>
                </a:cubicBezTo>
                <a:cubicBezTo>
                  <a:pt x="277" y="65"/>
                  <a:pt x="277" y="64"/>
                  <a:pt x="278" y="64"/>
                </a:cubicBezTo>
                <a:cubicBezTo>
                  <a:pt x="275" y="65"/>
                  <a:pt x="277" y="67"/>
                  <a:pt x="275" y="68"/>
                </a:cubicBezTo>
                <a:cubicBezTo>
                  <a:pt x="274" y="67"/>
                  <a:pt x="274" y="67"/>
                  <a:pt x="274" y="67"/>
                </a:cubicBezTo>
                <a:cubicBezTo>
                  <a:pt x="274" y="67"/>
                  <a:pt x="273" y="68"/>
                  <a:pt x="273" y="68"/>
                </a:cubicBezTo>
                <a:cubicBezTo>
                  <a:pt x="273" y="68"/>
                  <a:pt x="273" y="68"/>
                  <a:pt x="273" y="68"/>
                </a:cubicBezTo>
                <a:cubicBezTo>
                  <a:pt x="273" y="68"/>
                  <a:pt x="272" y="68"/>
                  <a:pt x="271" y="69"/>
                </a:cubicBezTo>
                <a:cubicBezTo>
                  <a:pt x="271" y="69"/>
                  <a:pt x="272" y="70"/>
                  <a:pt x="272" y="70"/>
                </a:cubicBezTo>
                <a:cubicBezTo>
                  <a:pt x="270" y="70"/>
                  <a:pt x="270" y="72"/>
                  <a:pt x="268" y="72"/>
                </a:cubicBezTo>
                <a:cubicBezTo>
                  <a:pt x="266" y="75"/>
                  <a:pt x="264" y="79"/>
                  <a:pt x="260" y="80"/>
                </a:cubicBezTo>
                <a:cubicBezTo>
                  <a:pt x="260" y="80"/>
                  <a:pt x="261" y="81"/>
                  <a:pt x="260" y="82"/>
                </a:cubicBezTo>
                <a:cubicBezTo>
                  <a:pt x="260" y="82"/>
                  <a:pt x="259" y="82"/>
                  <a:pt x="259" y="82"/>
                </a:cubicBezTo>
                <a:cubicBezTo>
                  <a:pt x="259" y="83"/>
                  <a:pt x="258" y="83"/>
                  <a:pt x="257" y="84"/>
                </a:cubicBezTo>
                <a:cubicBezTo>
                  <a:pt x="257" y="84"/>
                  <a:pt x="257" y="84"/>
                  <a:pt x="257" y="84"/>
                </a:cubicBezTo>
                <a:cubicBezTo>
                  <a:pt x="255" y="86"/>
                  <a:pt x="255" y="86"/>
                  <a:pt x="255" y="86"/>
                </a:cubicBezTo>
                <a:cubicBezTo>
                  <a:pt x="256" y="86"/>
                  <a:pt x="256" y="86"/>
                  <a:pt x="256" y="86"/>
                </a:cubicBezTo>
                <a:cubicBezTo>
                  <a:pt x="250" y="87"/>
                  <a:pt x="251" y="92"/>
                  <a:pt x="247" y="94"/>
                </a:cubicBezTo>
                <a:cubicBezTo>
                  <a:pt x="246" y="94"/>
                  <a:pt x="246" y="94"/>
                  <a:pt x="246" y="94"/>
                </a:cubicBezTo>
                <a:cubicBezTo>
                  <a:pt x="246" y="95"/>
                  <a:pt x="246" y="95"/>
                  <a:pt x="246" y="95"/>
                </a:cubicBezTo>
                <a:cubicBezTo>
                  <a:pt x="246" y="95"/>
                  <a:pt x="245" y="95"/>
                  <a:pt x="245" y="96"/>
                </a:cubicBezTo>
                <a:cubicBezTo>
                  <a:pt x="246" y="96"/>
                  <a:pt x="246" y="96"/>
                  <a:pt x="246" y="96"/>
                </a:cubicBezTo>
                <a:cubicBezTo>
                  <a:pt x="245" y="96"/>
                  <a:pt x="244" y="98"/>
                  <a:pt x="243" y="98"/>
                </a:cubicBezTo>
                <a:cubicBezTo>
                  <a:pt x="243" y="98"/>
                  <a:pt x="243" y="98"/>
                  <a:pt x="243" y="98"/>
                </a:cubicBezTo>
                <a:cubicBezTo>
                  <a:pt x="243" y="99"/>
                  <a:pt x="243" y="99"/>
                  <a:pt x="243" y="99"/>
                </a:cubicBezTo>
                <a:cubicBezTo>
                  <a:pt x="243" y="99"/>
                  <a:pt x="243" y="99"/>
                  <a:pt x="243" y="99"/>
                </a:cubicBezTo>
                <a:cubicBezTo>
                  <a:pt x="240" y="100"/>
                  <a:pt x="240" y="102"/>
                  <a:pt x="239" y="104"/>
                </a:cubicBezTo>
                <a:cubicBezTo>
                  <a:pt x="236" y="108"/>
                  <a:pt x="234" y="111"/>
                  <a:pt x="229" y="115"/>
                </a:cubicBezTo>
                <a:cubicBezTo>
                  <a:pt x="226" y="121"/>
                  <a:pt x="221" y="127"/>
                  <a:pt x="219" y="133"/>
                </a:cubicBezTo>
                <a:cubicBezTo>
                  <a:pt x="219" y="134"/>
                  <a:pt x="217" y="134"/>
                  <a:pt x="218" y="135"/>
                </a:cubicBezTo>
                <a:cubicBezTo>
                  <a:pt x="214" y="139"/>
                  <a:pt x="214" y="144"/>
                  <a:pt x="212" y="148"/>
                </a:cubicBezTo>
                <a:cubicBezTo>
                  <a:pt x="211" y="149"/>
                  <a:pt x="212" y="150"/>
                  <a:pt x="210" y="151"/>
                </a:cubicBezTo>
                <a:cubicBezTo>
                  <a:pt x="209" y="152"/>
                  <a:pt x="211" y="153"/>
                  <a:pt x="210" y="154"/>
                </a:cubicBezTo>
                <a:cubicBezTo>
                  <a:pt x="209" y="156"/>
                  <a:pt x="209" y="159"/>
                  <a:pt x="206" y="161"/>
                </a:cubicBezTo>
                <a:cubicBezTo>
                  <a:pt x="206" y="163"/>
                  <a:pt x="206" y="164"/>
                  <a:pt x="205" y="167"/>
                </a:cubicBezTo>
                <a:cubicBezTo>
                  <a:pt x="204" y="169"/>
                  <a:pt x="205" y="171"/>
                  <a:pt x="207" y="173"/>
                </a:cubicBezTo>
                <a:cubicBezTo>
                  <a:pt x="207" y="177"/>
                  <a:pt x="208" y="181"/>
                  <a:pt x="211" y="184"/>
                </a:cubicBezTo>
                <a:cubicBezTo>
                  <a:pt x="207" y="185"/>
                  <a:pt x="202" y="185"/>
                  <a:pt x="199" y="187"/>
                </a:cubicBezTo>
                <a:cubicBezTo>
                  <a:pt x="196" y="187"/>
                  <a:pt x="195" y="189"/>
                  <a:pt x="193" y="189"/>
                </a:cubicBezTo>
                <a:cubicBezTo>
                  <a:pt x="195" y="183"/>
                  <a:pt x="199" y="177"/>
                  <a:pt x="201" y="171"/>
                </a:cubicBezTo>
                <a:cubicBezTo>
                  <a:pt x="204" y="165"/>
                  <a:pt x="205" y="159"/>
                  <a:pt x="208" y="153"/>
                </a:cubicBezTo>
                <a:cubicBezTo>
                  <a:pt x="208" y="151"/>
                  <a:pt x="211" y="149"/>
                  <a:pt x="211" y="146"/>
                </a:cubicBezTo>
                <a:cubicBezTo>
                  <a:pt x="208" y="149"/>
                  <a:pt x="207" y="151"/>
                  <a:pt x="205" y="154"/>
                </a:cubicBezTo>
                <a:cubicBezTo>
                  <a:pt x="202" y="159"/>
                  <a:pt x="200" y="164"/>
                  <a:pt x="196" y="168"/>
                </a:cubicBezTo>
                <a:cubicBezTo>
                  <a:pt x="196" y="169"/>
                  <a:pt x="195" y="170"/>
                  <a:pt x="195" y="171"/>
                </a:cubicBezTo>
                <a:cubicBezTo>
                  <a:pt x="193" y="172"/>
                  <a:pt x="193" y="174"/>
                  <a:pt x="191" y="175"/>
                </a:cubicBezTo>
                <a:cubicBezTo>
                  <a:pt x="191" y="177"/>
                  <a:pt x="188" y="179"/>
                  <a:pt x="187" y="182"/>
                </a:cubicBezTo>
                <a:cubicBezTo>
                  <a:pt x="184" y="190"/>
                  <a:pt x="177" y="196"/>
                  <a:pt x="176" y="205"/>
                </a:cubicBezTo>
                <a:cubicBezTo>
                  <a:pt x="174" y="211"/>
                  <a:pt x="173" y="216"/>
                  <a:pt x="171" y="222"/>
                </a:cubicBezTo>
                <a:cubicBezTo>
                  <a:pt x="166" y="224"/>
                  <a:pt x="161" y="225"/>
                  <a:pt x="157" y="226"/>
                </a:cubicBezTo>
                <a:cubicBezTo>
                  <a:pt x="158" y="220"/>
                  <a:pt x="158" y="220"/>
                  <a:pt x="158" y="220"/>
                </a:cubicBezTo>
                <a:cubicBezTo>
                  <a:pt x="160" y="219"/>
                  <a:pt x="158" y="218"/>
                  <a:pt x="160" y="217"/>
                </a:cubicBezTo>
                <a:cubicBezTo>
                  <a:pt x="162" y="210"/>
                  <a:pt x="166" y="205"/>
                  <a:pt x="169" y="198"/>
                </a:cubicBezTo>
                <a:cubicBezTo>
                  <a:pt x="172" y="191"/>
                  <a:pt x="177" y="185"/>
                  <a:pt x="179" y="178"/>
                </a:cubicBezTo>
                <a:cubicBezTo>
                  <a:pt x="184" y="169"/>
                  <a:pt x="187" y="160"/>
                  <a:pt x="191" y="151"/>
                </a:cubicBezTo>
                <a:cubicBezTo>
                  <a:pt x="195" y="143"/>
                  <a:pt x="198" y="134"/>
                  <a:pt x="203" y="125"/>
                </a:cubicBezTo>
                <a:cubicBezTo>
                  <a:pt x="205" y="119"/>
                  <a:pt x="208" y="113"/>
                  <a:pt x="211" y="106"/>
                </a:cubicBezTo>
                <a:cubicBezTo>
                  <a:pt x="211" y="108"/>
                  <a:pt x="213" y="108"/>
                  <a:pt x="214" y="109"/>
                </a:cubicBezTo>
                <a:cubicBezTo>
                  <a:pt x="214" y="107"/>
                  <a:pt x="214" y="107"/>
                  <a:pt x="214" y="107"/>
                </a:cubicBezTo>
                <a:cubicBezTo>
                  <a:pt x="213" y="106"/>
                  <a:pt x="214" y="103"/>
                  <a:pt x="213" y="102"/>
                </a:cubicBezTo>
                <a:cubicBezTo>
                  <a:pt x="215" y="95"/>
                  <a:pt x="220" y="88"/>
                  <a:pt x="222" y="81"/>
                </a:cubicBezTo>
                <a:cubicBezTo>
                  <a:pt x="226" y="77"/>
                  <a:pt x="225" y="72"/>
                  <a:pt x="229" y="67"/>
                </a:cubicBezTo>
                <a:cubicBezTo>
                  <a:pt x="229" y="67"/>
                  <a:pt x="229" y="66"/>
                  <a:pt x="230" y="65"/>
                </a:cubicBezTo>
                <a:cubicBezTo>
                  <a:pt x="230" y="65"/>
                  <a:pt x="230" y="65"/>
                  <a:pt x="230" y="65"/>
                </a:cubicBezTo>
                <a:cubicBezTo>
                  <a:pt x="232" y="61"/>
                  <a:pt x="234" y="57"/>
                  <a:pt x="236" y="52"/>
                </a:cubicBezTo>
                <a:cubicBezTo>
                  <a:pt x="241" y="46"/>
                  <a:pt x="242" y="38"/>
                  <a:pt x="247" y="31"/>
                </a:cubicBezTo>
                <a:cubicBezTo>
                  <a:pt x="247" y="30"/>
                  <a:pt x="247" y="30"/>
                  <a:pt x="246" y="29"/>
                </a:cubicBezTo>
                <a:cubicBezTo>
                  <a:pt x="244" y="29"/>
                  <a:pt x="243" y="30"/>
                  <a:pt x="242" y="31"/>
                </a:cubicBezTo>
                <a:cubicBezTo>
                  <a:pt x="240" y="36"/>
                  <a:pt x="237" y="42"/>
                  <a:pt x="235" y="47"/>
                </a:cubicBezTo>
                <a:cubicBezTo>
                  <a:pt x="235" y="49"/>
                  <a:pt x="232" y="51"/>
                  <a:pt x="233" y="52"/>
                </a:cubicBezTo>
                <a:cubicBezTo>
                  <a:pt x="231" y="53"/>
                  <a:pt x="231" y="54"/>
                  <a:pt x="231" y="56"/>
                </a:cubicBezTo>
                <a:cubicBezTo>
                  <a:pt x="229" y="58"/>
                  <a:pt x="229" y="60"/>
                  <a:pt x="228" y="62"/>
                </a:cubicBezTo>
                <a:cubicBezTo>
                  <a:pt x="227" y="62"/>
                  <a:pt x="226" y="63"/>
                  <a:pt x="227" y="64"/>
                </a:cubicBezTo>
                <a:cubicBezTo>
                  <a:pt x="228" y="64"/>
                  <a:pt x="226" y="65"/>
                  <a:pt x="227" y="65"/>
                </a:cubicBezTo>
                <a:cubicBezTo>
                  <a:pt x="226" y="65"/>
                  <a:pt x="226" y="65"/>
                  <a:pt x="226" y="65"/>
                </a:cubicBezTo>
                <a:cubicBezTo>
                  <a:pt x="226" y="67"/>
                  <a:pt x="223" y="70"/>
                  <a:pt x="223" y="72"/>
                </a:cubicBezTo>
                <a:cubicBezTo>
                  <a:pt x="221" y="74"/>
                  <a:pt x="222" y="76"/>
                  <a:pt x="220" y="78"/>
                </a:cubicBezTo>
                <a:cubicBezTo>
                  <a:pt x="220" y="80"/>
                  <a:pt x="218" y="81"/>
                  <a:pt x="219" y="82"/>
                </a:cubicBezTo>
                <a:cubicBezTo>
                  <a:pt x="219" y="82"/>
                  <a:pt x="217" y="83"/>
                  <a:pt x="218" y="84"/>
                </a:cubicBezTo>
                <a:cubicBezTo>
                  <a:pt x="217" y="85"/>
                  <a:pt x="217" y="85"/>
                  <a:pt x="217" y="85"/>
                </a:cubicBezTo>
                <a:cubicBezTo>
                  <a:pt x="216" y="86"/>
                  <a:pt x="216" y="87"/>
                  <a:pt x="216" y="87"/>
                </a:cubicBezTo>
                <a:cubicBezTo>
                  <a:pt x="215" y="88"/>
                  <a:pt x="216" y="89"/>
                  <a:pt x="215" y="89"/>
                </a:cubicBezTo>
                <a:cubicBezTo>
                  <a:pt x="214" y="89"/>
                  <a:pt x="214" y="89"/>
                  <a:pt x="214" y="89"/>
                </a:cubicBezTo>
                <a:cubicBezTo>
                  <a:pt x="215" y="80"/>
                  <a:pt x="212" y="71"/>
                  <a:pt x="209" y="62"/>
                </a:cubicBezTo>
                <a:cubicBezTo>
                  <a:pt x="209" y="59"/>
                  <a:pt x="207" y="55"/>
                  <a:pt x="206" y="52"/>
                </a:cubicBezTo>
                <a:cubicBezTo>
                  <a:pt x="201" y="42"/>
                  <a:pt x="195" y="32"/>
                  <a:pt x="190" y="22"/>
                </a:cubicBezTo>
                <a:cubicBezTo>
                  <a:pt x="187" y="19"/>
                  <a:pt x="186" y="16"/>
                  <a:pt x="183" y="13"/>
                </a:cubicBezTo>
                <a:cubicBezTo>
                  <a:pt x="181" y="9"/>
                  <a:pt x="178" y="5"/>
                  <a:pt x="176" y="0"/>
                </a:cubicBezTo>
                <a:cubicBezTo>
                  <a:pt x="177" y="3"/>
                  <a:pt x="177" y="3"/>
                  <a:pt x="177" y="3"/>
                </a:cubicBezTo>
                <a:cubicBezTo>
                  <a:pt x="178" y="6"/>
                  <a:pt x="180" y="8"/>
                  <a:pt x="180" y="11"/>
                </a:cubicBezTo>
                <a:cubicBezTo>
                  <a:pt x="177" y="9"/>
                  <a:pt x="178" y="6"/>
                  <a:pt x="176" y="4"/>
                </a:cubicBezTo>
                <a:cubicBezTo>
                  <a:pt x="176" y="5"/>
                  <a:pt x="176" y="5"/>
                  <a:pt x="176" y="6"/>
                </a:cubicBezTo>
                <a:cubicBezTo>
                  <a:pt x="176" y="6"/>
                  <a:pt x="176" y="6"/>
                  <a:pt x="176" y="6"/>
                </a:cubicBezTo>
                <a:cubicBezTo>
                  <a:pt x="177" y="7"/>
                  <a:pt x="178" y="9"/>
                  <a:pt x="178" y="10"/>
                </a:cubicBezTo>
                <a:cubicBezTo>
                  <a:pt x="179" y="11"/>
                  <a:pt x="177" y="11"/>
                  <a:pt x="177" y="12"/>
                </a:cubicBezTo>
                <a:cubicBezTo>
                  <a:pt x="177" y="12"/>
                  <a:pt x="177" y="12"/>
                  <a:pt x="177" y="12"/>
                </a:cubicBezTo>
                <a:cubicBezTo>
                  <a:pt x="177" y="12"/>
                  <a:pt x="177" y="12"/>
                  <a:pt x="177" y="13"/>
                </a:cubicBezTo>
                <a:cubicBezTo>
                  <a:pt x="178" y="12"/>
                  <a:pt x="178" y="12"/>
                  <a:pt x="178" y="11"/>
                </a:cubicBezTo>
                <a:cubicBezTo>
                  <a:pt x="180" y="13"/>
                  <a:pt x="181" y="16"/>
                  <a:pt x="181" y="18"/>
                </a:cubicBezTo>
                <a:cubicBezTo>
                  <a:pt x="180" y="18"/>
                  <a:pt x="180" y="18"/>
                  <a:pt x="180" y="18"/>
                </a:cubicBezTo>
                <a:cubicBezTo>
                  <a:pt x="181" y="18"/>
                  <a:pt x="182" y="19"/>
                  <a:pt x="182" y="19"/>
                </a:cubicBezTo>
                <a:cubicBezTo>
                  <a:pt x="180" y="20"/>
                  <a:pt x="180" y="20"/>
                  <a:pt x="180" y="20"/>
                </a:cubicBezTo>
                <a:cubicBezTo>
                  <a:pt x="180" y="20"/>
                  <a:pt x="180" y="20"/>
                  <a:pt x="180" y="20"/>
                </a:cubicBezTo>
                <a:cubicBezTo>
                  <a:pt x="180" y="20"/>
                  <a:pt x="181" y="20"/>
                  <a:pt x="181" y="20"/>
                </a:cubicBezTo>
                <a:cubicBezTo>
                  <a:pt x="182" y="21"/>
                  <a:pt x="180" y="20"/>
                  <a:pt x="180" y="21"/>
                </a:cubicBezTo>
                <a:cubicBezTo>
                  <a:pt x="178" y="22"/>
                  <a:pt x="181" y="24"/>
                  <a:pt x="179" y="25"/>
                </a:cubicBezTo>
                <a:cubicBezTo>
                  <a:pt x="179" y="25"/>
                  <a:pt x="179" y="25"/>
                  <a:pt x="179" y="25"/>
                </a:cubicBezTo>
                <a:cubicBezTo>
                  <a:pt x="179" y="27"/>
                  <a:pt x="180" y="30"/>
                  <a:pt x="181" y="32"/>
                </a:cubicBezTo>
                <a:cubicBezTo>
                  <a:pt x="183" y="32"/>
                  <a:pt x="181" y="34"/>
                  <a:pt x="181" y="36"/>
                </a:cubicBezTo>
                <a:cubicBezTo>
                  <a:pt x="183" y="37"/>
                  <a:pt x="182" y="38"/>
                  <a:pt x="183" y="39"/>
                </a:cubicBezTo>
                <a:cubicBezTo>
                  <a:pt x="183" y="40"/>
                  <a:pt x="183" y="40"/>
                  <a:pt x="183" y="40"/>
                </a:cubicBezTo>
                <a:cubicBezTo>
                  <a:pt x="184" y="40"/>
                  <a:pt x="184" y="40"/>
                  <a:pt x="184" y="40"/>
                </a:cubicBezTo>
                <a:cubicBezTo>
                  <a:pt x="185" y="42"/>
                  <a:pt x="184" y="45"/>
                  <a:pt x="186" y="47"/>
                </a:cubicBezTo>
                <a:cubicBezTo>
                  <a:pt x="187" y="50"/>
                  <a:pt x="189" y="53"/>
                  <a:pt x="189" y="56"/>
                </a:cubicBezTo>
                <a:cubicBezTo>
                  <a:pt x="190" y="57"/>
                  <a:pt x="190" y="56"/>
                  <a:pt x="190" y="57"/>
                </a:cubicBezTo>
                <a:cubicBezTo>
                  <a:pt x="190" y="57"/>
                  <a:pt x="190" y="57"/>
                  <a:pt x="190" y="57"/>
                </a:cubicBezTo>
                <a:cubicBezTo>
                  <a:pt x="189" y="58"/>
                  <a:pt x="191" y="60"/>
                  <a:pt x="192" y="61"/>
                </a:cubicBezTo>
                <a:cubicBezTo>
                  <a:pt x="191" y="61"/>
                  <a:pt x="191" y="62"/>
                  <a:pt x="192" y="62"/>
                </a:cubicBezTo>
                <a:cubicBezTo>
                  <a:pt x="192" y="66"/>
                  <a:pt x="195" y="70"/>
                  <a:pt x="195" y="74"/>
                </a:cubicBezTo>
                <a:cubicBezTo>
                  <a:pt x="196" y="75"/>
                  <a:pt x="196" y="76"/>
                  <a:pt x="197" y="76"/>
                </a:cubicBezTo>
                <a:cubicBezTo>
                  <a:pt x="195" y="79"/>
                  <a:pt x="199" y="80"/>
                  <a:pt x="198" y="82"/>
                </a:cubicBezTo>
                <a:cubicBezTo>
                  <a:pt x="201" y="85"/>
                  <a:pt x="200" y="88"/>
                  <a:pt x="202" y="91"/>
                </a:cubicBezTo>
                <a:cubicBezTo>
                  <a:pt x="204" y="95"/>
                  <a:pt x="205" y="100"/>
                  <a:pt x="209" y="104"/>
                </a:cubicBezTo>
                <a:cubicBezTo>
                  <a:pt x="205" y="109"/>
                  <a:pt x="204" y="117"/>
                  <a:pt x="200" y="122"/>
                </a:cubicBezTo>
                <a:cubicBezTo>
                  <a:pt x="200" y="126"/>
                  <a:pt x="196" y="130"/>
                  <a:pt x="195" y="134"/>
                </a:cubicBezTo>
                <a:cubicBezTo>
                  <a:pt x="192" y="136"/>
                  <a:pt x="195" y="138"/>
                  <a:pt x="192" y="139"/>
                </a:cubicBezTo>
                <a:cubicBezTo>
                  <a:pt x="192" y="140"/>
                  <a:pt x="193" y="141"/>
                  <a:pt x="192" y="141"/>
                </a:cubicBezTo>
                <a:cubicBezTo>
                  <a:pt x="184" y="159"/>
                  <a:pt x="176" y="177"/>
                  <a:pt x="167" y="195"/>
                </a:cubicBezTo>
                <a:cubicBezTo>
                  <a:pt x="164" y="199"/>
                  <a:pt x="165" y="204"/>
                  <a:pt x="163" y="209"/>
                </a:cubicBezTo>
                <a:cubicBezTo>
                  <a:pt x="162" y="212"/>
                  <a:pt x="159" y="214"/>
                  <a:pt x="159" y="217"/>
                </a:cubicBezTo>
                <a:cubicBezTo>
                  <a:pt x="156" y="220"/>
                  <a:pt x="155" y="224"/>
                  <a:pt x="155" y="227"/>
                </a:cubicBezTo>
                <a:cubicBezTo>
                  <a:pt x="151" y="230"/>
                  <a:pt x="148" y="233"/>
                  <a:pt x="144" y="236"/>
                </a:cubicBezTo>
                <a:cubicBezTo>
                  <a:pt x="145" y="238"/>
                  <a:pt x="139" y="237"/>
                  <a:pt x="141" y="240"/>
                </a:cubicBezTo>
                <a:cubicBezTo>
                  <a:pt x="139" y="241"/>
                  <a:pt x="139" y="242"/>
                  <a:pt x="136" y="243"/>
                </a:cubicBezTo>
                <a:cubicBezTo>
                  <a:pt x="136" y="245"/>
                  <a:pt x="132" y="247"/>
                  <a:pt x="131" y="249"/>
                </a:cubicBezTo>
                <a:cubicBezTo>
                  <a:pt x="128" y="252"/>
                  <a:pt x="127" y="255"/>
                  <a:pt x="124" y="258"/>
                </a:cubicBezTo>
                <a:cubicBezTo>
                  <a:pt x="125" y="258"/>
                  <a:pt x="125" y="258"/>
                  <a:pt x="125" y="258"/>
                </a:cubicBezTo>
                <a:cubicBezTo>
                  <a:pt x="123" y="259"/>
                  <a:pt x="123" y="260"/>
                  <a:pt x="121" y="260"/>
                </a:cubicBezTo>
                <a:cubicBezTo>
                  <a:pt x="120" y="261"/>
                  <a:pt x="119" y="262"/>
                  <a:pt x="118" y="264"/>
                </a:cubicBezTo>
                <a:cubicBezTo>
                  <a:pt x="118" y="264"/>
                  <a:pt x="119" y="263"/>
                  <a:pt x="119" y="264"/>
                </a:cubicBezTo>
                <a:cubicBezTo>
                  <a:pt x="118" y="264"/>
                  <a:pt x="118" y="264"/>
                  <a:pt x="118" y="264"/>
                </a:cubicBezTo>
                <a:cubicBezTo>
                  <a:pt x="118" y="264"/>
                  <a:pt x="118" y="264"/>
                  <a:pt x="118" y="264"/>
                </a:cubicBezTo>
                <a:cubicBezTo>
                  <a:pt x="116" y="264"/>
                  <a:pt x="117" y="265"/>
                  <a:pt x="116" y="266"/>
                </a:cubicBezTo>
                <a:cubicBezTo>
                  <a:pt x="115" y="262"/>
                  <a:pt x="116" y="258"/>
                  <a:pt x="117" y="255"/>
                </a:cubicBezTo>
                <a:cubicBezTo>
                  <a:pt x="117" y="252"/>
                  <a:pt x="117" y="247"/>
                  <a:pt x="118" y="245"/>
                </a:cubicBezTo>
                <a:cubicBezTo>
                  <a:pt x="120" y="247"/>
                  <a:pt x="122" y="248"/>
                  <a:pt x="124" y="250"/>
                </a:cubicBezTo>
                <a:cubicBezTo>
                  <a:pt x="126" y="251"/>
                  <a:pt x="127" y="248"/>
                  <a:pt x="129" y="249"/>
                </a:cubicBezTo>
                <a:cubicBezTo>
                  <a:pt x="130" y="248"/>
                  <a:pt x="129" y="246"/>
                  <a:pt x="130" y="244"/>
                </a:cubicBezTo>
                <a:cubicBezTo>
                  <a:pt x="129" y="237"/>
                  <a:pt x="126" y="231"/>
                  <a:pt x="123" y="224"/>
                </a:cubicBezTo>
                <a:cubicBezTo>
                  <a:pt x="116" y="216"/>
                  <a:pt x="119" y="206"/>
                  <a:pt x="121" y="197"/>
                </a:cubicBezTo>
                <a:cubicBezTo>
                  <a:pt x="120" y="197"/>
                  <a:pt x="120" y="197"/>
                  <a:pt x="120" y="197"/>
                </a:cubicBezTo>
                <a:cubicBezTo>
                  <a:pt x="118" y="201"/>
                  <a:pt x="117" y="204"/>
                  <a:pt x="114" y="207"/>
                </a:cubicBezTo>
                <a:cubicBezTo>
                  <a:pt x="111" y="202"/>
                  <a:pt x="108" y="196"/>
                  <a:pt x="104" y="190"/>
                </a:cubicBezTo>
                <a:cubicBezTo>
                  <a:pt x="103" y="190"/>
                  <a:pt x="103" y="190"/>
                  <a:pt x="103" y="190"/>
                </a:cubicBezTo>
                <a:cubicBezTo>
                  <a:pt x="103" y="187"/>
                  <a:pt x="100" y="184"/>
                  <a:pt x="99" y="182"/>
                </a:cubicBezTo>
                <a:cubicBezTo>
                  <a:pt x="98" y="182"/>
                  <a:pt x="99" y="183"/>
                  <a:pt x="98" y="183"/>
                </a:cubicBezTo>
                <a:cubicBezTo>
                  <a:pt x="97" y="182"/>
                  <a:pt x="97" y="182"/>
                  <a:pt x="97" y="182"/>
                </a:cubicBezTo>
                <a:cubicBezTo>
                  <a:pt x="100" y="181"/>
                  <a:pt x="96" y="178"/>
                  <a:pt x="96" y="177"/>
                </a:cubicBezTo>
                <a:cubicBezTo>
                  <a:pt x="95" y="178"/>
                  <a:pt x="95" y="178"/>
                  <a:pt x="95" y="178"/>
                </a:cubicBezTo>
                <a:cubicBezTo>
                  <a:pt x="94" y="177"/>
                  <a:pt x="95" y="177"/>
                  <a:pt x="95" y="176"/>
                </a:cubicBezTo>
                <a:cubicBezTo>
                  <a:pt x="96" y="177"/>
                  <a:pt x="96" y="177"/>
                  <a:pt x="96" y="177"/>
                </a:cubicBezTo>
                <a:cubicBezTo>
                  <a:pt x="96" y="176"/>
                  <a:pt x="95" y="176"/>
                  <a:pt x="95" y="175"/>
                </a:cubicBezTo>
                <a:cubicBezTo>
                  <a:pt x="95" y="176"/>
                  <a:pt x="95" y="176"/>
                  <a:pt x="95" y="176"/>
                </a:cubicBezTo>
                <a:cubicBezTo>
                  <a:pt x="95" y="176"/>
                  <a:pt x="95" y="176"/>
                  <a:pt x="95" y="176"/>
                </a:cubicBezTo>
                <a:cubicBezTo>
                  <a:pt x="92" y="176"/>
                  <a:pt x="93" y="174"/>
                  <a:pt x="93" y="173"/>
                </a:cubicBezTo>
                <a:cubicBezTo>
                  <a:pt x="91" y="173"/>
                  <a:pt x="91" y="173"/>
                  <a:pt x="91" y="173"/>
                </a:cubicBezTo>
                <a:cubicBezTo>
                  <a:pt x="92" y="173"/>
                  <a:pt x="91" y="172"/>
                  <a:pt x="92" y="172"/>
                </a:cubicBezTo>
                <a:cubicBezTo>
                  <a:pt x="91" y="172"/>
                  <a:pt x="91" y="172"/>
                  <a:pt x="91" y="172"/>
                </a:cubicBezTo>
                <a:cubicBezTo>
                  <a:pt x="91" y="171"/>
                  <a:pt x="91" y="171"/>
                  <a:pt x="91" y="171"/>
                </a:cubicBezTo>
                <a:cubicBezTo>
                  <a:pt x="87" y="170"/>
                  <a:pt x="91" y="168"/>
                  <a:pt x="88" y="167"/>
                </a:cubicBezTo>
                <a:cubicBezTo>
                  <a:pt x="89" y="166"/>
                  <a:pt x="87" y="166"/>
                  <a:pt x="86" y="165"/>
                </a:cubicBezTo>
                <a:cubicBezTo>
                  <a:pt x="86" y="167"/>
                  <a:pt x="88" y="168"/>
                  <a:pt x="88" y="170"/>
                </a:cubicBezTo>
                <a:cubicBezTo>
                  <a:pt x="84" y="163"/>
                  <a:pt x="82" y="156"/>
                  <a:pt x="80" y="148"/>
                </a:cubicBezTo>
                <a:cubicBezTo>
                  <a:pt x="82" y="142"/>
                  <a:pt x="84" y="135"/>
                  <a:pt x="85" y="129"/>
                </a:cubicBezTo>
                <a:cubicBezTo>
                  <a:pt x="83" y="133"/>
                  <a:pt x="83" y="133"/>
                  <a:pt x="83" y="133"/>
                </a:cubicBezTo>
                <a:cubicBezTo>
                  <a:pt x="81" y="136"/>
                  <a:pt x="81" y="141"/>
                  <a:pt x="78" y="144"/>
                </a:cubicBezTo>
                <a:cubicBezTo>
                  <a:pt x="77" y="143"/>
                  <a:pt x="77" y="143"/>
                  <a:pt x="77" y="143"/>
                </a:cubicBezTo>
                <a:cubicBezTo>
                  <a:pt x="77" y="144"/>
                  <a:pt x="78" y="144"/>
                  <a:pt x="78" y="145"/>
                </a:cubicBezTo>
                <a:cubicBezTo>
                  <a:pt x="76" y="148"/>
                  <a:pt x="75" y="151"/>
                  <a:pt x="74" y="154"/>
                </a:cubicBezTo>
                <a:cubicBezTo>
                  <a:pt x="69" y="159"/>
                  <a:pt x="68" y="164"/>
                  <a:pt x="64" y="170"/>
                </a:cubicBezTo>
                <a:cubicBezTo>
                  <a:pt x="62" y="172"/>
                  <a:pt x="61" y="174"/>
                  <a:pt x="58" y="176"/>
                </a:cubicBezTo>
                <a:cubicBezTo>
                  <a:pt x="56" y="175"/>
                  <a:pt x="56" y="175"/>
                  <a:pt x="56" y="175"/>
                </a:cubicBezTo>
                <a:cubicBezTo>
                  <a:pt x="55" y="173"/>
                  <a:pt x="51" y="171"/>
                  <a:pt x="49" y="168"/>
                </a:cubicBezTo>
                <a:cubicBezTo>
                  <a:pt x="49" y="167"/>
                  <a:pt x="49" y="167"/>
                  <a:pt x="49" y="167"/>
                </a:cubicBezTo>
                <a:cubicBezTo>
                  <a:pt x="46" y="166"/>
                  <a:pt x="49" y="164"/>
                  <a:pt x="46" y="163"/>
                </a:cubicBezTo>
                <a:cubicBezTo>
                  <a:pt x="44" y="155"/>
                  <a:pt x="42" y="148"/>
                  <a:pt x="39" y="140"/>
                </a:cubicBezTo>
                <a:cubicBezTo>
                  <a:pt x="40" y="148"/>
                  <a:pt x="43" y="154"/>
                  <a:pt x="44" y="161"/>
                </a:cubicBezTo>
                <a:cubicBezTo>
                  <a:pt x="43" y="161"/>
                  <a:pt x="41" y="160"/>
                  <a:pt x="41" y="159"/>
                </a:cubicBezTo>
                <a:cubicBezTo>
                  <a:pt x="38" y="158"/>
                  <a:pt x="37" y="156"/>
                  <a:pt x="35" y="154"/>
                </a:cubicBezTo>
                <a:cubicBezTo>
                  <a:pt x="33" y="153"/>
                  <a:pt x="32" y="151"/>
                  <a:pt x="30" y="150"/>
                </a:cubicBezTo>
                <a:cubicBezTo>
                  <a:pt x="31" y="149"/>
                  <a:pt x="27" y="149"/>
                  <a:pt x="27" y="147"/>
                </a:cubicBezTo>
                <a:cubicBezTo>
                  <a:pt x="24" y="146"/>
                  <a:pt x="21" y="143"/>
                  <a:pt x="19" y="140"/>
                </a:cubicBezTo>
                <a:cubicBezTo>
                  <a:pt x="19" y="141"/>
                  <a:pt x="19" y="141"/>
                  <a:pt x="19" y="141"/>
                </a:cubicBezTo>
                <a:cubicBezTo>
                  <a:pt x="11" y="136"/>
                  <a:pt x="6" y="130"/>
                  <a:pt x="0" y="124"/>
                </a:cubicBezTo>
                <a:cubicBezTo>
                  <a:pt x="5" y="134"/>
                  <a:pt x="14" y="144"/>
                  <a:pt x="22" y="153"/>
                </a:cubicBezTo>
                <a:cubicBezTo>
                  <a:pt x="23" y="155"/>
                  <a:pt x="25" y="157"/>
                  <a:pt x="26" y="159"/>
                </a:cubicBezTo>
                <a:cubicBezTo>
                  <a:pt x="27" y="160"/>
                  <a:pt x="29" y="160"/>
                  <a:pt x="28" y="162"/>
                </a:cubicBezTo>
                <a:cubicBezTo>
                  <a:pt x="31" y="163"/>
                  <a:pt x="32" y="166"/>
                  <a:pt x="33" y="167"/>
                </a:cubicBezTo>
                <a:cubicBezTo>
                  <a:pt x="37" y="170"/>
                  <a:pt x="40" y="173"/>
                  <a:pt x="43" y="176"/>
                </a:cubicBezTo>
                <a:cubicBezTo>
                  <a:pt x="43" y="176"/>
                  <a:pt x="43" y="176"/>
                  <a:pt x="43" y="176"/>
                </a:cubicBezTo>
                <a:cubicBezTo>
                  <a:pt x="49" y="179"/>
                  <a:pt x="49" y="184"/>
                  <a:pt x="50" y="189"/>
                </a:cubicBezTo>
                <a:cubicBezTo>
                  <a:pt x="49" y="190"/>
                  <a:pt x="51" y="191"/>
                  <a:pt x="49" y="192"/>
                </a:cubicBezTo>
                <a:cubicBezTo>
                  <a:pt x="46" y="197"/>
                  <a:pt x="45" y="202"/>
                  <a:pt x="44" y="207"/>
                </a:cubicBezTo>
                <a:cubicBezTo>
                  <a:pt x="40" y="218"/>
                  <a:pt x="40" y="230"/>
                  <a:pt x="42" y="242"/>
                </a:cubicBezTo>
                <a:cubicBezTo>
                  <a:pt x="41" y="243"/>
                  <a:pt x="43" y="245"/>
                  <a:pt x="43" y="246"/>
                </a:cubicBezTo>
                <a:cubicBezTo>
                  <a:pt x="43" y="247"/>
                  <a:pt x="42" y="248"/>
                  <a:pt x="44" y="249"/>
                </a:cubicBezTo>
                <a:cubicBezTo>
                  <a:pt x="43" y="254"/>
                  <a:pt x="49" y="256"/>
                  <a:pt x="54" y="259"/>
                </a:cubicBezTo>
                <a:cubicBezTo>
                  <a:pt x="55" y="258"/>
                  <a:pt x="55" y="258"/>
                  <a:pt x="55" y="258"/>
                </a:cubicBezTo>
                <a:cubicBezTo>
                  <a:pt x="55" y="256"/>
                  <a:pt x="56" y="253"/>
                  <a:pt x="57" y="251"/>
                </a:cubicBezTo>
                <a:cubicBezTo>
                  <a:pt x="59" y="236"/>
                  <a:pt x="65" y="222"/>
                  <a:pt x="67" y="207"/>
                </a:cubicBezTo>
                <a:cubicBezTo>
                  <a:pt x="66" y="206"/>
                  <a:pt x="69" y="206"/>
                  <a:pt x="67" y="205"/>
                </a:cubicBezTo>
                <a:cubicBezTo>
                  <a:pt x="69" y="203"/>
                  <a:pt x="68" y="200"/>
                  <a:pt x="70" y="197"/>
                </a:cubicBezTo>
                <a:cubicBezTo>
                  <a:pt x="71" y="183"/>
                  <a:pt x="74" y="169"/>
                  <a:pt x="78" y="155"/>
                </a:cubicBezTo>
                <a:cubicBezTo>
                  <a:pt x="79" y="160"/>
                  <a:pt x="80" y="167"/>
                  <a:pt x="83" y="172"/>
                </a:cubicBezTo>
                <a:cubicBezTo>
                  <a:pt x="83" y="173"/>
                  <a:pt x="83" y="173"/>
                  <a:pt x="83" y="173"/>
                </a:cubicBezTo>
                <a:cubicBezTo>
                  <a:pt x="84" y="174"/>
                  <a:pt x="83" y="176"/>
                  <a:pt x="84" y="177"/>
                </a:cubicBezTo>
                <a:cubicBezTo>
                  <a:pt x="85" y="177"/>
                  <a:pt x="85" y="177"/>
                  <a:pt x="85" y="177"/>
                </a:cubicBezTo>
                <a:cubicBezTo>
                  <a:pt x="84" y="180"/>
                  <a:pt x="85" y="182"/>
                  <a:pt x="86" y="185"/>
                </a:cubicBezTo>
                <a:cubicBezTo>
                  <a:pt x="90" y="193"/>
                  <a:pt x="91" y="202"/>
                  <a:pt x="96" y="210"/>
                </a:cubicBezTo>
                <a:cubicBezTo>
                  <a:pt x="97" y="214"/>
                  <a:pt x="100" y="218"/>
                  <a:pt x="102" y="222"/>
                </a:cubicBezTo>
                <a:cubicBezTo>
                  <a:pt x="102" y="227"/>
                  <a:pt x="106" y="231"/>
                  <a:pt x="108" y="235"/>
                </a:cubicBezTo>
                <a:cubicBezTo>
                  <a:pt x="107" y="240"/>
                  <a:pt x="105" y="245"/>
                  <a:pt x="105" y="250"/>
                </a:cubicBezTo>
                <a:cubicBezTo>
                  <a:pt x="107" y="257"/>
                  <a:pt x="106" y="265"/>
                  <a:pt x="109" y="273"/>
                </a:cubicBezTo>
                <a:cubicBezTo>
                  <a:pt x="105" y="277"/>
                  <a:pt x="105" y="277"/>
                  <a:pt x="105" y="277"/>
                </a:cubicBezTo>
                <a:cubicBezTo>
                  <a:pt x="106" y="278"/>
                  <a:pt x="106" y="278"/>
                  <a:pt x="106" y="278"/>
                </a:cubicBezTo>
                <a:cubicBezTo>
                  <a:pt x="106" y="279"/>
                  <a:pt x="105" y="277"/>
                  <a:pt x="104" y="278"/>
                </a:cubicBezTo>
                <a:cubicBezTo>
                  <a:pt x="106" y="279"/>
                  <a:pt x="106" y="279"/>
                  <a:pt x="106" y="279"/>
                </a:cubicBezTo>
                <a:cubicBezTo>
                  <a:pt x="104" y="280"/>
                  <a:pt x="104" y="280"/>
                  <a:pt x="104" y="280"/>
                </a:cubicBezTo>
                <a:cubicBezTo>
                  <a:pt x="104" y="280"/>
                  <a:pt x="104" y="280"/>
                  <a:pt x="104" y="280"/>
                </a:cubicBezTo>
                <a:cubicBezTo>
                  <a:pt x="103" y="280"/>
                  <a:pt x="102" y="281"/>
                  <a:pt x="102" y="281"/>
                </a:cubicBezTo>
                <a:cubicBezTo>
                  <a:pt x="102" y="281"/>
                  <a:pt x="102" y="281"/>
                  <a:pt x="103" y="281"/>
                </a:cubicBezTo>
                <a:cubicBezTo>
                  <a:pt x="103" y="282"/>
                  <a:pt x="101" y="281"/>
                  <a:pt x="100" y="282"/>
                </a:cubicBezTo>
                <a:cubicBezTo>
                  <a:pt x="100" y="282"/>
                  <a:pt x="100" y="283"/>
                  <a:pt x="101" y="283"/>
                </a:cubicBezTo>
                <a:cubicBezTo>
                  <a:pt x="99" y="283"/>
                  <a:pt x="99" y="284"/>
                  <a:pt x="98" y="285"/>
                </a:cubicBezTo>
                <a:cubicBezTo>
                  <a:pt x="99" y="285"/>
                  <a:pt x="99" y="285"/>
                  <a:pt x="99" y="285"/>
                </a:cubicBezTo>
                <a:cubicBezTo>
                  <a:pt x="99" y="285"/>
                  <a:pt x="99" y="284"/>
                  <a:pt x="100" y="284"/>
                </a:cubicBezTo>
                <a:cubicBezTo>
                  <a:pt x="101" y="284"/>
                  <a:pt x="98" y="285"/>
                  <a:pt x="98" y="287"/>
                </a:cubicBezTo>
                <a:cubicBezTo>
                  <a:pt x="98" y="286"/>
                  <a:pt x="97" y="287"/>
                  <a:pt x="97" y="286"/>
                </a:cubicBezTo>
                <a:cubicBezTo>
                  <a:pt x="97" y="287"/>
                  <a:pt x="97" y="287"/>
                  <a:pt x="97" y="287"/>
                </a:cubicBezTo>
                <a:cubicBezTo>
                  <a:pt x="97" y="287"/>
                  <a:pt x="97" y="287"/>
                  <a:pt x="98" y="287"/>
                </a:cubicBezTo>
                <a:cubicBezTo>
                  <a:pt x="96" y="288"/>
                  <a:pt x="96" y="288"/>
                  <a:pt x="96" y="288"/>
                </a:cubicBezTo>
                <a:cubicBezTo>
                  <a:pt x="97" y="288"/>
                  <a:pt x="96" y="288"/>
                  <a:pt x="96" y="289"/>
                </a:cubicBezTo>
                <a:cubicBezTo>
                  <a:pt x="95" y="289"/>
                  <a:pt x="95" y="289"/>
                  <a:pt x="95" y="289"/>
                </a:cubicBezTo>
                <a:cubicBezTo>
                  <a:pt x="95" y="289"/>
                  <a:pt x="94" y="289"/>
                  <a:pt x="94" y="290"/>
                </a:cubicBezTo>
                <a:cubicBezTo>
                  <a:pt x="94" y="290"/>
                  <a:pt x="94" y="290"/>
                  <a:pt x="94" y="290"/>
                </a:cubicBezTo>
                <a:cubicBezTo>
                  <a:pt x="95" y="291"/>
                  <a:pt x="94" y="291"/>
                  <a:pt x="93" y="292"/>
                </a:cubicBezTo>
                <a:cubicBezTo>
                  <a:pt x="92" y="291"/>
                  <a:pt x="92" y="291"/>
                  <a:pt x="92" y="291"/>
                </a:cubicBezTo>
                <a:cubicBezTo>
                  <a:pt x="92" y="292"/>
                  <a:pt x="92" y="292"/>
                  <a:pt x="92" y="292"/>
                </a:cubicBezTo>
                <a:cubicBezTo>
                  <a:pt x="92" y="293"/>
                  <a:pt x="92" y="293"/>
                  <a:pt x="92" y="293"/>
                </a:cubicBezTo>
                <a:cubicBezTo>
                  <a:pt x="92" y="293"/>
                  <a:pt x="92" y="293"/>
                  <a:pt x="92" y="293"/>
                </a:cubicBezTo>
                <a:cubicBezTo>
                  <a:pt x="92" y="293"/>
                  <a:pt x="91" y="293"/>
                  <a:pt x="91" y="293"/>
                </a:cubicBezTo>
                <a:cubicBezTo>
                  <a:pt x="91" y="293"/>
                  <a:pt x="91" y="293"/>
                  <a:pt x="91" y="293"/>
                </a:cubicBezTo>
                <a:cubicBezTo>
                  <a:pt x="91" y="294"/>
                  <a:pt x="91" y="293"/>
                  <a:pt x="92" y="294"/>
                </a:cubicBezTo>
                <a:cubicBezTo>
                  <a:pt x="88" y="297"/>
                  <a:pt x="86" y="300"/>
                  <a:pt x="84" y="304"/>
                </a:cubicBezTo>
                <a:cubicBezTo>
                  <a:pt x="84" y="304"/>
                  <a:pt x="84" y="304"/>
                  <a:pt x="84" y="304"/>
                </a:cubicBezTo>
                <a:cubicBezTo>
                  <a:pt x="82" y="305"/>
                  <a:pt x="82" y="305"/>
                  <a:pt x="82" y="305"/>
                </a:cubicBezTo>
                <a:cubicBezTo>
                  <a:pt x="82" y="308"/>
                  <a:pt x="79" y="310"/>
                  <a:pt x="78" y="313"/>
                </a:cubicBezTo>
                <a:cubicBezTo>
                  <a:pt x="74" y="316"/>
                  <a:pt x="73" y="320"/>
                  <a:pt x="69" y="323"/>
                </a:cubicBezTo>
                <a:cubicBezTo>
                  <a:pt x="68" y="326"/>
                  <a:pt x="66" y="329"/>
                  <a:pt x="64" y="332"/>
                </a:cubicBezTo>
                <a:cubicBezTo>
                  <a:pt x="62" y="333"/>
                  <a:pt x="63" y="335"/>
                  <a:pt x="61" y="336"/>
                </a:cubicBezTo>
                <a:cubicBezTo>
                  <a:pt x="59" y="339"/>
                  <a:pt x="54" y="342"/>
                  <a:pt x="55" y="345"/>
                </a:cubicBezTo>
                <a:cubicBezTo>
                  <a:pt x="56" y="345"/>
                  <a:pt x="56" y="346"/>
                  <a:pt x="56" y="347"/>
                </a:cubicBezTo>
                <a:cubicBezTo>
                  <a:pt x="57" y="348"/>
                  <a:pt x="58" y="350"/>
                  <a:pt x="60" y="350"/>
                </a:cubicBezTo>
                <a:cubicBezTo>
                  <a:pt x="63" y="346"/>
                  <a:pt x="64" y="343"/>
                  <a:pt x="67" y="339"/>
                </a:cubicBezTo>
                <a:cubicBezTo>
                  <a:pt x="68" y="335"/>
                  <a:pt x="72" y="331"/>
                  <a:pt x="74" y="327"/>
                </a:cubicBezTo>
                <a:cubicBezTo>
                  <a:pt x="87" y="309"/>
                  <a:pt x="103" y="291"/>
                  <a:pt x="119" y="274"/>
                </a:cubicBezTo>
                <a:cubicBezTo>
                  <a:pt x="118" y="274"/>
                  <a:pt x="119" y="273"/>
                  <a:pt x="120" y="273"/>
                </a:cubicBezTo>
                <a:cubicBezTo>
                  <a:pt x="119" y="273"/>
                  <a:pt x="119" y="273"/>
                  <a:pt x="119" y="273"/>
                </a:cubicBezTo>
                <a:cubicBezTo>
                  <a:pt x="122" y="272"/>
                  <a:pt x="120" y="269"/>
                  <a:pt x="124" y="269"/>
                </a:cubicBezTo>
                <a:cubicBezTo>
                  <a:pt x="129" y="263"/>
                  <a:pt x="129" y="263"/>
                  <a:pt x="129" y="263"/>
                </a:cubicBezTo>
                <a:cubicBezTo>
                  <a:pt x="129" y="262"/>
                  <a:pt x="130" y="261"/>
                  <a:pt x="132" y="261"/>
                </a:cubicBezTo>
                <a:cubicBezTo>
                  <a:pt x="138" y="255"/>
                  <a:pt x="145" y="249"/>
                  <a:pt x="150" y="242"/>
                </a:cubicBezTo>
                <a:cubicBezTo>
                  <a:pt x="152" y="242"/>
                  <a:pt x="155" y="241"/>
                  <a:pt x="155" y="239"/>
                </a:cubicBezTo>
                <a:cubicBezTo>
                  <a:pt x="155" y="238"/>
                  <a:pt x="154" y="237"/>
                  <a:pt x="154" y="236"/>
                </a:cubicBezTo>
                <a:cubicBezTo>
                  <a:pt x="162" y="234"/>
                  <a:pt x="171" y="232"/>
                  <a:pt x="178" y="231"/>
                </a:cubicBezTo>
                <a:cubicBezTo>
                  <a:pt x="180" y="231"/>
                  <a:pt x="180" y="231"/>
                  <a:pt x="181" y="231"/>
                </a:cubicBezTo>
                <a:cubicBezTo>
                  <a:pt x="186" y="229"/>
                  <a:pt x="191" y="229"/>
                  <a:pt x="196" y="227"/>
                </a:cubicBezTo>
                <a:cubicBezTo>
                  <a:pt x="201" y="227"/>
                  <a:pt x="206" y="225"/>
                  <a:pt x="211" y="225"/>
                </a:cubicBezTo>
                <a:cubicBezTo>
                  <a:pt x="222" y="223"/>
                  <a:pt x="232" y="220"/>
                  <a:pt x="243" y="218"/>
                </a:cubicBezTo>
                <a:cubicBezTo>
                  <a:pt x="246" y="219"/>
                  <a:pt x="249" y="221"/>
                  <a:pt x="253" y="221"/>
                </a:cubicBezTo>
                <a:cubicBezTo>
                  <a:pt x="258" y="222"/>
                  <a:pt x="263" y="225"/>
                  <a:pt x="268" y="226"/>
                </a:cubicBezTo>
                <a:cubicBezTo>
                  <a:pt x="274" y="228"/>
                  <a:pt x="279" y="231"/>
                  <a:pt x="285" y="232"/>
                </a:cubicBezTo>
                <a:cubicBezTo>
                  <a:pt x="296" y="236"/>
                  <a:pt x="307" y="240"/>
                  <a:pt x="318" y="243"/>
                </a:cubicBezTo>
                <a:cubicBezTo>
                  <a:pt x="320" y="244"/>
                  <a:pt x="323" y="245"/>
                  <a:pt x="325" y="244"/>
                </a:cubicBezTo>
                <a:cubicBezTo>
                  <a:pt x="336" y="247"/>
                  <a:pt x="349" y="250"/>
                  <a:pt x="360" y="252"/>
                </a:cubicBezTo>
                <a:cubicBezTo>
                  <a:pt x="354" y="250"/>
                  <a:pt x="349" y="248"/>
                  <a:pt x="344" y="246"/>
                </a:cubicBezTo>
                <a:cubicBezTo>
                  <a:pt x="344" y="246"/>
                  <a:pt x="344" y="246"/>
                  <a:pt x="344" y="246"/>
                </a:cubicBezTo>
                <a:cubicBezTo>
                  <a:pt x="351" y="248"/>
                  <a:pt x="359" y="249"/>
                  <a:pt x="365" y="250"/>
                </a:cubicBezTo>
                <a:cubicBezTo>
                  <a:pt x="361" y="248"/>
                  <a:pt x="355" y="247"/>
                  <a:pt x="352" y="244"/>
                </a:cubicBezTo>
                <a:cubicBezTo>
                  <a:pt x="353" y="245"/>
                  <a:pt x="353" y="245"/>
                  <a:pt x="353" y="245"/>
                </a:cubicBezTo>
                <a:cubicBezTo>
                  <a:pt x="352" y="244"/>
                  <a:pt x="351" y="244"/>
                  <a:pt x="351" y="244"/>
                </a:cubicBezTo>
                <a:cubicBezTo>
                  <a:pt x="351" y="245"/>
                  <a:pt x="351" y="245"/>
                  <a:pt x="351" y="245"/>
                </a:cubicBezTo>
                <a:cubicBezTo>
                  <a:pt x="351" y="244"/>
                  <a:pt x="350" y="244"/>
                  <a:pt x="349" y="244"/>
                </a:cubicBezTo>
                <a:cubicBezTo>
                  <a:pt x="349" y="243"/>
                  <a:pt x="350" y="243"/>
                  <a:pt x="349" y="243"/>
                </a:cubicBezTo>
                <a:cubicBezTo>
                  <a:pt x="348" y="243"/>
                  <a:pt x="347" y="242"/>
                  <a:pt x="346" y="241"/>
                </a:cubicBezTo>
                <a:cubicBezTo>
                  <a:pt x="345" y="241"/>
                  <a:pt x="345" y="242"/>
                  <a:pt x="344" y="242"/>
                </a:cubicBezTo>
                <a:cubicBezTo>
                  <a:pt x="344" y="242"/>
                  <a:pt x="344" y="242"/>
                  <a:pt x="344" y="242"/>
                </a:cubicBezTo>
                <a:cubicBezTo>
                  <a:pt x="343" y="241"/>
                  <a:pt x="344" y="241"/>
                  <a:pt x="344" y="241"/>
                </a:cubicBezTo>
                <a:cubicBezTo>
                  <a:pt x="341" y="239"/>
                  <a:pt x="340" y="238"/>
                  <a:pt x="337" y="236"/>
                </a:cubicBezTo>
                <a:cubicBezTo>
                  <a:pt x="339" y="236"/>
                  <a:pt x="339" y="236"/>
                  <a:pt x="339" y="236"/>
                </a:cubicBezTo>
                <a:cubicBezTo>
                  <a:pt x="335" y="234"/>
                  <a:pt x="329" y="234"/>
                  <a:pt x="326" y="231"/>
                </a:cubicBezTo>
                <a:cubicBezTo>
                  <a:pt x="324" y="231"/>
                  <a:pt x="323" y="230"/>
                  <a:pt x="321" y="229"/>
                </a:cubicBezTo>
                <a:cubicBezTo>
                  <a:pt x="318" y="228"/>
                  <a:pt x="314" y="227"/>
                  <a:pt x="312" y="225"/>
                </a:cubicBezTo>
                <a:cubicBezTo>
                  <a:pt x="304" y="222"/>
                  <a:pt x="298" y="220"/>
                  <a:pt x="290" y="217"/>
                </a:cubicBezTo>
                <a:cubicBezTo>
                  <a:pt x="287" y="216"/>
                  <a:pt x="284" y="215"/>
                  <a:pt x="282" y="214"/>
                </a:cubicBezTo>
                <a:cubicBezTo>
                  <a:pt x="277" y="213"/>
                  <a:pt x="273" y="211"/>
                  <a:pt x="269" y="210"/>
                </a:cubicBezTo>
                <a:cubicBezTo>
                  <a:pt x="273" y="208"/>
                  <a:pt x="277" y="207"/>
                  <a:pt x="281" y="206"/>
                </a:cubicBezTo>
                <a:cubicBezTo>
                  <a:pt x="277" y="206"/>
                  <a:pt x="274" y="208"/>
                  <a:pt x="270" y="207"/>
                </a:cubicBezTo>
                <a:cubicBezTo>
                  <a:pt x="270" y="206"/>
                  <a:pt x="271" y="206"/>
                  <a:pt x="272" y="206"/>
                </a:cubicBezTo>
                <a:cubicBezTo>
                  <a:pt x="268" y="206"/>
                  <a:pt x="264" y="207"/>
                  <a:pt x="260" y="207"/>
                </a:cubicBezTo>
                <a:cubicBezTo>
                  <a:pt x="259" y="205"/>
                  <a:pt x="256" y="208"/>
                  <a:pt x="255" y="206"/>
                </a:cubicBezTo>
                <a:cubicBezTo>
                  <a:pt x="245" y="204"/>
                  <a:pt x="237" y="203"/>
                  <a:pt x="228" y="201"/>
                </a:cubicBezTo>
                <a:cubicBezTo>
                  <a:pt x="232" y="200"/>
                  <a:pt x="236" y="199"/>
                  <a:pt x="240" y="199"/>
                </a:cubicBezTo>
                <a:cubicBezTo>
                  <a:pt x="240" y="198"/>
                  <a:pt x="242" y="199"/>
                  <a:pt x="243" y="198"/>
                </a:cubicBezTo>
                <a:cubicBezTo>
                  <a:pt x="257" y="196"/>
                  <a:pt x="270" y="193"/>
                  <a:pt x="283" y="190"/>
                </a:cubicBezTo>
                <a:cubicBezTo>
                  <a:pt x="291" y="188"/>
                  <a:pt x="299" y="188"/>
                  <a:pt x="306" y="186"/>
                </a:cubicBezTo>
                <a:cubicBezTo>
                  <a:pt x="313" y="184"/>
                  <a:pt x="321" y="183"/>
                  <a:pt x="327" y="181"/>
                </a:cubicBezTo>
                <a:cubicBezTo>
                  <a:pt x="337" y="179"/>
                  <a:pt x="345" y="175"/>
                  <a:pt x="355" y="174"/>
                </a:cubicBezTo>
                <a:cubicBezTo>
                  <a:pt x="363" y="171"/>
                  <a:pt x="372" y="170"/>
                  <a:pt x="380" y="167"/>
                </a:cubicBezTo>
                <a:cubicBezTo>
                  <a:pt x="376" y="167"/>
                  <a:pt x="372" y="168"/>
                  <a:pt x="369" y="168"/>
                </a:cubicBezTo>
                <a:cubicBezTo>
                  <a:pt x="375" y="166"/>
                  <a:pt x="382" y="165"/>
                  <a:pt x="389" y="163"/>
                </a:cubicBezTo>
                <a:cubicBezTo>
                  <a:pt x="386" y="163"/>
                  <a:pt x="383" y="162"/>
                  <a:pt x="381" y="164"/>
                </a:cubicBezTo>
                <a:close/>
                <a:moveTo>
                  <a:pt x="52" y="187"/>
                </a:moveTo>
                <a:cubicBezTo>
                  <a:pt x="49" y="180"/>
                  <a:pt x="49" y="180"/>
                  <a:pt x="49" y="180"/>
                </a:cubicBezTo>
                <a:cubicBezTo>
                  <a:pt x="51" y="180"/>
                  <a:pt x="53" y="181"/>
                  <a:pt x="55" y="182"/>
                </a:cubicBezTo>
                <a:cubicBezTo>
                  <a:pt x="54" y="184"/>
                  <a:pt x="54" y="186"/>
                  <a:pt x="52" y="187"/>
                </a:cubicBezTo>
                <a:close/>
                <a:moveTo>
                  <a:pt x="79" y="153"/>
                </a:moveTo>
                <a:cubicBezTo>
                  <a:pt x="79" y="151"/>
                  <a:pt x="79" y="151"/>
                  <a:pt x="79" y="151"/>
                </a:cubicBezTo>
                <a:cubicBezTo>
                  <a:pt x="80" y="152"/>
                  <a:pt x="80" y="152"/>
                  <a:pt x="80" y="152"/>
                </a:cubicBezTo>
                <a:cubicBezTo>
                  <a:pt x="78" y="152"/>
                  <a:pt x="80" y="155"/>
                  <a:pt x="80" y="156"/>
                </a:cubicBezTo>
                <a:cubicBezTo>
                  <a:pt x="81" y="158"/>
                  <a:pt x="81" y="160"/>
                  <a:pt x="83" y="161"/>
                </a:cubicBezTo>
                <a:cubicBezTo>
                  <a:pt x="82" y="161"/>
                  <a:pt x="82" y="162"/>
                  <a:pt x="82" y="162"/>
                </a:cubicBezTo>
                <a:cubicBezTo>
                  <a:pt x="83" y="163"/>
                  <a:pt x="83" y="164"/>
                  <a:pt x="83" y="165"/>
                </a:cubicBezTo>
                <a:cubicBezTo>
                  <a:pt x="81" y="162"/>
                  <a:pt x="80" y="157"/>
                  <a:pt x="79" y="153"/>
                </a:cubicBezTo>
                <a:close/>
                <a:moveTo>
                  <a:pt x="186" y="217"/>
                </a:moveTo>
                <a:cubicBezTo>
                  <a:pt x="183" y="217"/>
                  <a:pt x="181" y="219"/>
                  <a:pt x="178" y="218"/>
                </a:cubicBezTo>
                <a:cubicBezTo>
                  <a:pt x="178" y="219"/>
                  <a:pt x="178" y="219"/>
                  <a:pt x="177" y="219"/>
                </a:cubicBezTo>
                <a:cubicBezTo>
                  <a:pt x="177" y="219"/>
                  <a:pt x="177" y="219"/>
                  <a:pt x="177" y="219"/>
                </a:cubicBezTo>
                <a:cubicBezTo>
                  <a:pt x="177" y="219"/>
                  <a:pt x="177" y="219"/>
                  <a:pt x="177" y="219"/>
                </a:cubicBezTo>
                <a:cubicBezTo>
                  <a:pt x="177" y="219"/>
                  <a:pt x="177" y="219"/>
                  <a:pt x="176" y="219"/>
                </a:cubicBezTo>
                <a:cubicBezTo>
                  <a:pt x="177" y="215"/>
                  <a:pt x="180" y="212"/>
                  <a:pt x="182" y="209"/>
                </a:cubicBezTo>
                <a:cubicBezTo>
                  <a:pt x="183" y="209"/>
                  <a:pt x="183" y="209"/>
                  <a:pt x="183" y="209"/>
                </a:cubicBezTo>
                <a:cubicBezTo>
                  <a:pt x="182" y="209"/>
                  <a:pt x="182" y="209"/>
                  <a:pt x="182" y="209"/>
                </a:cubicBezTo>
                <a:cubicBezTo>
                  <a:pt x="183" y="210"/>
                  <a:pt x="185" y="211"/>
                  <a:pt x="187" y="210"/>
                </a:cubicBezTo>
                <a:cubicBezTo>
                  <a:pt x="194" y="208"/>
                  <a:pt x="201" y="205"/>
                  <a:pt x="209" y="207"/>
                </a:cubicBezTo>
                <a:cubicBezTo>
                  <a:pt x="209" y="208"/>
                  <a:pt x="211" y="208"/>
                  <a:pt x="213" y="208"/>
                </a:cubicBezTo>
                <a:cubicBezTo>
                  <a:pt x="215" y="209"/>
                  <a:pt x="217" y="209"/>
                  <a:pt x="219" y="210"/>
                </a:cubicBezTo>
                <a:cubicBezTo>
                  <a:pt x="208" y="212"/>
                  <a:pt x="196" y="214"/>
                  <a:pt x="186" y="217"/>
                </a:cubicBezTo>
                <a:close/>
                <a:moveTo>
                  <a:pt x="360" y="168"/>
                </a:moveTo>
                <a:cubicBezTo>
                  <a:pt x="359" y="168"/>
                  <a:pt x="361" y="167"/>
                  <a:pt x="361" y="167"/>
                </a:cubicBezTo>
                <a:cubicBezTo>
                  <a:pt x="362" y="167"/>
                  <a:pt x="362" y="167"/>
                  <a:pt x="362" y="167"/>
                </a:cubicBezTo>
                <a:lnTo>
                  <a:pt x="360" y="168"/>
                </a:lnTo>
                <a:close/>
              </a:path>
            </a:pathLst>
          </a:custGeom>
          <a:solidFill>
            <a:srgbClr val="3F4447"/>
          </a:solidFill>
          <a:ln>
            <a:noFill/>
          </a:ln>
        </p:spPr>
        <p:txBody>
          <a:bodyPr vert="horz" wrap="square" lIns="91440" tIns="45720" rIns="91440" bIns="45720" numCol="1" anchor="t" anchorCtr="0" compatLnSpc="1"/>
          <a:lstStyle/>
          <a:p>
            <a:endParaRPr lang="zh-CN" altLang="en-US"/>
          </a:p>
        </p:txBody>
      </p:sp>
      <p:pic>
        <p:nvPicPr>
          <p:cNvPr id="5" name="Picture 3" descr="E:\PPT\PPT中国风元素\梅花PNG免抠图素材\3299168202027027296.png"/>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0" y="-233601"/>
            <a:ext cx="4089410" cy="408941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31"/>
          <p:cNvSpPr txBox="1">
            <a:spLocks noChangeArrowheads="1"/>
          </p:cNvSpPr>
          <p:nvPr/>
        </p:nvSpPr>
        <p:spPr bwMode="auto">
          <a:xfrm>
            <a:off x="1142896" y="671738"/>
            <a:ext cx="3207192"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协同过滤算法</a:t>
            </a:r>
            <a:endParaRPr lang="zh-CN" altLang="zh-CN" sz="3300" b="1" dirty="0">
              <a:latin typeface="隶书" panose="02010509060101010101" pitchFamily="49" charset="-122"/>
              <a:ea typeface="隶书" panose="02010509060101010101" pitchFamily="49" charset="-122"/>
            </a:endParaRPr>
          </a:p>
        </p:txBody>
      </p:sp>
      <p:sp>
        <p:nvSpPr>
          <p:cNvPr id="17" name="文本框 26"/>
          <p:cNvSpPr txBox="1">
            <a:spLocks noChangeArrowheads="1"/>
          </p:cNvSpPr>
          <p:nvPr/>
        </p:nvSpPr>
        <p:spPr bwMode="auto">
          <a:xfrm>
            <a:off x="1143000" y="908050"/>
            <a:ext cx="1038161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sz="2800" kern="0" dirty="0">
              <a:solidFill>
                <a:srgbClr val="FF0000"/>
              </a:solidFill>
              <a:latin typeface="隶书" panose="02010509060101010101" pitchFamily="49" charset="-122"/>
              <a:ea typeface="隶书" panose="02010509060101010101" pitchFamily="49" charset="-122"/>
            </a:endParaRPr>
          </a:p>
          <a:p>
            <a:pPr eaLnBrk="1" hangingPunct="1"/>
            <a:r>
              <a:rPr lang="zh-CN" sz="2800" kern="0" dirty="0">
                <a:solidFill>
                  <a:srgbClr val="FF0000"/>
                </a:solidFill>
                <a:latin typeface="隶书" panose="02010509060101010101" pitchFamily="49" charset="-122"/>
                <a:ea typeface="隶书" panose="02010509060101010101" pitchFamily="49" charset="-122"/>
              </a:rPr>
              <a:t>    这样的场景在我们的生活中也有很多体现，例如两个人</a:t>
            </a:r>
            <a:r>
              <a:rPr lang="en-US" altLang="zh-CN" sz="2800" kern="0" dirty="0">
                <a:solidFill>
                  <a:srgbClr val="FF0000"/>
                </a:solidFill>
                <a:latin typeface="隶书" panose="02010509060101010101" pitchFamily="49" charset="-122"/>
                <a:ea typeface="隶书" panose="02010509060101010101" pitchFamily="49" charset="-122"/>
              </a:rPr>
              <a:t>A</a:t>
            </a:r>
            <a:r>
              <a:rPr lang="zh-CN" altLang="en-US" sz="2800" kern="0" dirty="0">
                <a:solidFill>
                  <a:srgbClr val="FF0000"/>
                </a:solidFill>
                <a:latin typeface="隶书" panose="02010509060101010101" pitchFamily="49" charset="-122"/>
                <a:ea typeface="隶书" panose="02010509060101010101" pitchFamily="49" charset="-122"/>
              </a:rPr>
              <a:t>和</a:t>
            </a:r>
            <a:r>
              <a:rPr lang="en-US" altLang="zh-CN" sz="2800" kern="0" dirty="0">
                <a:solidFill>
                  <a:srgbClr val="FF0000"/>
                </a:solidFill>
                <a:latin typeface="隶书" panose="02010509060101010101" pitchFamily="49" charset="-122"/>
                <a:ea typeface="隶书" panose="02010509060101010101" pitchFamily="49" charset="-122"/>
              </a:rPr>
              <a:t>B</a:t>
            </a:r>
            <a:r>
              <a:rPr lang="zh-CN" altLang="en-US" sz="2800" kern="0" dirty="0">
                <a:solidFill>
                  <a:srgbClr val="FF0000"/>
                </a:solidFill>
                <a:latin typeface="隶书" panose="02010509060101010101" pitchFamily="49" charset="-122"/>
                <a:ea typeface="隶书" panose="02010509060101010101" pitchFamily="49" charset="-122"/>
              </a:rPr>
              <a:t>，平时都喜欢吃相似口味的菜，突然餐厅今天出了一道新的菜品，</a:t>
            </a:r>
            <a:r>
              <a:rPr lang="en-US" altLang="zh-CN" sz="2800" kern="0" dirty="0">
                <a:solidFill>
                  <a:srgbClr val="FF0000"/>
                </a:solidFill>
                <a:latin typeface="隶书" panose="02010509060101010101" pitchFamily="49" charset="-122"/>
                <a:ea typeface="隶书" panose="02010509060101010101" pitchFamily="49" charset="-122"/>
              </a:rPr>
              <a:t>A</a:t>
            </a:r>
            <a:r>
              <a:rPr lang="zh-CN" altLang="en-US" sz="2800" kern="0" dirty="0">
                <a:solidFill>
                  <a:srgbClr val="FF0000"/>
                </a:solidFill>
                <a:latin typeface="隶书" panose="02010509060101010101" pitchFamily="49" charset="-122"/>
                <a:ea typeface="隶书" panose="02010509060101010101" pitchFamily="49" charset="-122"/>
              </a:rPr>
              <a:t>觉得这道新菜的味道不错，那么</a:t>
            </a:r>
            <a:r>
              <a:rPr lang="en-US" altLang="zh-CN" sz="2800" kern="0" dirty="0">
                <a:solidFill>
                  <a:srgbClr val="FF0000"/>
                </a:solidFill>
                <a:latin typeface="隶书" panose="02010509060101010101" pitchFamily="49" charset="-122"/>
                <a:ea typeface="隶书" panose="02010509060101010101" pitchFamily="49" charset="-122"/>
              </a:rPr>
              <a:t>B</a:t>
            </a:r>
            <a:r>
              <a:rPr lang="zh-CN" altLang="en-US" sz="2800" kern="0" dirty="0">
                <a:solidFill>
                  <a:srgbClr val="FF0000"/>
                </a:solidFill>
                <a:latin typeface="隶书" panose="02010509060101010101" pitchFamily="49" charset="-122"/>
                <a:ea typeface="隶书" panose="02010509060101010101" pitchFamily="49" charset="-122"/>
              </a:rPr>
              <a:t>喜欢这道菜的概率一定也很大，因为</a:t>
            </a:r>
            <a:r>
              <a:rPr lang="en-US" altLang="zh-CN" sz="2800" kern="0" dirty="0">
                <a:solidFill>
                  <a:srgbClr val="FF0000"/>
                </a:solidFill>
                <a:latin typeface="隶书" panose="02010509060101010101" pitchFamily="49" charset="-122"/>
                <a:ea typeface="隶书" panose="02010509060101010101" pitchFamily="49" charset="-122"/>
              </a:rPr>
              <a:t>A</a:t>
            </a:r>
            <a:r>
              <a:rPr lang="zh-CN" altLang="en-US" sz="2800" kern="0" dirty="0">
                <a:solidFill>
                  <a:srgbClr val="FF0000"/>
                </a:solidFill>
                <a:latin typeface="隶书" panose="02010509060101010101" pitchFamily="49" charset="-122"/>
                <a:ea typeface="隶书" panose="02010509060101010101" pitchFamily="49" charset="-122"/>
              </a:rPr>
              <a:t>和</a:t>
            </a:r>
            <a:r>
              <a:rPr lang="en-US" altLang="zh-CN" sz="2800" kern="0" dirty="0">
                <a:solidFill>
                  <a:srgbClr val="FF0000"/>
                </a:solidFill>
                <a:latin typeface="隶书" panose="02010509060101010101" pitchFamily="49" charset="-122"/>
                <a:ea typeface="隶书" panose="02010509060101010101" pitchFamily="49" charset="-122"/>
              </a:rPr>
              <a:t>B</a:t>
            </a:r>
            <a:r>
              <a:rPr lang="zh-CN" altLang="en-US" sz="2800" kern="0" dirty="0">
                <a:solidFill>
                  <a:srgbClr val="FF0000"/>
                </a:solidFill>
                <a:latin typeface="隶书" panose="02010509060101010101" pitchFamily="49" charset="-122"/>
                <a:ea typeface="隶书" panose="02010509060101010101" pitchFamily="49" charset="-122"/>
              </a:rPr>
              <a:t>在平日里都有相似的饮食偏好。</a:t>
            </a:r>
            <a:endParaRPr lang="zh-CN" altLang="en-US" sz="2800" kern="0" dirty="0">
              <a:solidFill>
                <a:srgbClr val="FF0000"/>
              </a:solidFill>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4"/>
          <a:stretch>
            <a:fillRect/>
          </a:stretch>
        </p:blipFill>
        <p:spPr>
          <a:xfrm>
            <a:off x="2018030" y="3152775"/>
            <a:ext cx="8326120" cy="36258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email"/>
          <a:stretch>
            <a:fillRect/>
          </a:stretch>
        </p:blipFill>
        <p:spPr>
          <a:xfrm>
            <a:off x="0" y="0"/>
            <a:ext cx="12192000" cy="6858000"/>
          </a:xfrm>
          <a:prstGeom prst="rect">
            <a:avLst/>
          </a:prstGeom>
        </p:spPr>
      </p:pic>
      <p:pic>
        <p:nvPicPr>
          <p:cNvPr id="10" name="图片 9"/>
          <p:cNvPicPr>
            <a:picLocks noChangeAspect="1"/>
          </p:cNvPicPr>
          <p:nvPr/>
        </p:nvPicPr>
        <p:blipFill>
          <a:blip r:embed="rId2">
            <a:grayscl/>
          </a:blip>
          <a:srcRect l="10634" b="29966"/>
          <a:stretch>
            <a:fillRect/>
          </a:stretch>
        </p:blipFill>
        <p:spPr>
          <a:xfrm rot="10285533" flipH="1">
            <a:off x="-1229005" y="-113891"/>
            <a:ext cx="3781368" cy="3835821"/>
          </a:xfrm>
          <a:custGeom>
            <a:avLst/>
            <a:gdLst>
              <a:gd name="connsiteX0" fmla="*/ 1938173 w 5820008"/>
              <a:gd name="connsiteY0" fmla="*/ 5903817 h 5903817"/>
              <a:gd name="connsiteX1" fmla="*/ 5820008 w 5820008"/>
              <a:gd name="connsiteY1" fmla="*/ 4629444 h 5903817"/>
              <a:gd name="connsiteX2" fmla="*/ 5820008 w 5820008"/>
              <a:gd name="connsiteY2" fmla="*/ 0 h 5903817"/>
              <a:gd name="connsiteX3" fmla="*/ 0 w 5820008"/>
              <a:gd name="connsiteY3" fmla="*/ 0 h 5903817"/>
            </a:gdLst>
            <a:ahLst/>
            <a:cxnLst>
              <a:cxn ang="0">
                <a:pos x="connsiteX0" y="connsiteY0"/>
              </a:cxn>
              <a:cxn ang="0">
                <a:pos x="connsiteX1" y="connsiteY1"/>
              </a:cxn>
              <a:cxn ang="0">
                <a:pos x="connsiteX2" y="connsiteY2"/>
              </a:cxn>
              <a:cxn ang="0">
                <a:pos x="connsiteX3" y="connsiteY3"/>
              </a:cxn>
            </a:cxnLst>
            <a:rect l="l" t="t" r="r" b="b"/>
            <a:pathLst>
              <a:path w="5820008" h="5903817">
                <a:moveTo>
                  <a:pt x="1938173" y="5903817"/>
                </a:moveTo>
                <a:lnTo>
                  <a:pt x="5820008" y="4629444"/>
                </a:lnTo>
                <a:lnTo>
                  <a:pt x="5820008" y="0"/>
                </a:lnTo>
                <a:lnTo>
                  <a:pt x="0" y="0"/>
                </a:lnTo>
                <a:close/>
              </a:path>
            </a:pathLst>
          </a:custGeom>
          <a:effectLst>
            <a:softEdge rad="0"/>
          </a:effectLst>
        </p:spPr>
      </p:pic>
      <p:pic>
        <p:nvPicPr>
          <p:cNvPr id="11" name="图片 10"/>
          <p:cNvPicPr>
            <a:picLocks noChangeAspect="1"/>
          </p:cNvPicPr>
          <p:nvPr/>
        </p:nvPicPr>
        <p:blipFill>
          <a:blip r:embed="rId2"/>
          <a:stretch>
            <a:fillRect/>
          </a:stretch>
        </p:blipFill>
        <p:spPr>
          <a:xfrm rot="11096095" flipH="1" flipV="1">
            <a:off x="10426592" y="4541887"/>
            <a:ext cx="2160777" cy="2796943"/>
          </a:xfrm>
          <a:prstGeom prst="rect">
            <a:avLst/>
          </a:prstGeom>
        </p:spPr>
      </p:pic>
      <p:pic>
        <p:nvPicPr>
          <p:cNvPr id="12" name="图片 11"/>
          <p:cNvPicPr>
            <a:picLocks noChangeAspect="1"/>
          </p:cNvPicPr>
          <p:nvPr/>
        </p:nvPicPr>
        <p:blipFill>
          <a:blip r:embed="rId3"/>
          <a:stretch>
            <a:fillRect/>
          </a:stretch>
        </p:blipFill>
        <p:spPr>
          <a:xfrm rot="10800000">
            <a:off x="9329077" y="0"/>
            <a:ext cx="2782902" cy="2853860"/>
          </a:xfrm>
          <a:prstGeom prst="rect">
            <a:avLst/>
          </a:prstGeom>
        </p:spPr>
      </p:pic>
      <p:pic>
        <p:nvPicPr>
          <p:cNvPr id="13" name="图片 12"/>
          <p:cNvPicPr>
            <a:picLocks noChangeAspect="1"/>
          </p:cNvPicPr>
          <p:nvPr/>
        </p:nvPicPr>
        <p:blipFill>
          <a:blip r:embed="rId4"/>
          <a:stretch>
            <a:fillRect/>
          </a:stretch>
        </p:blipFill>
        <p:spPr>
          <a:xfrm flipH="1">
            <a:off x="2330189" y="788285"/>
            <a:ext cx="1063421" cy="683444"/>
          </a:xfrm>
          <a:prstGeom prst="rect">
            <a:avLst/>
          </a:prstGeom>
        </p:spPr>
      </p:pic>
      <p:sp>
        <p:nvSpPr>
          <p:cNvPr id="8" name="MH_SubTitle_1"/>
          <p:cNvSpPr txBox="1">
            <a:spLocks noChangeArrowheads="1"/>
          </p:cNvSpPr>
          <p:nvPr/>
        </p:nvSpPr>
        <p:spPr bwMode="auto">
          <a:xfrm>
            <a:off x="3394075" y="602615"/>
            <a:ext cx="1499870" cy="1054100"/>
          </a:xfrm>
          <a:prstGeom prst="rect">
            <a:avLst/>
          </a:prstGeom>
          <a:noFill/>
          <a:ln>
            <a:noFill/>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 typeface="Arial" panose="020B0604020202020204" pitchFamily="34" charset="0"/>
              <a:buNone/>
              <a:defRPr/>
            </a:pPr>
            <a:r>
              <a:rPr lang="zh-CN" altLang="en-US" sz="3200" b="1" dirty="0">
                <a:solidFill>
                  <a:srgbClr val="47494B">
                    <a:lumMod val="50000"/>
                  </a:srgbClr>
                </a:solidFill>
                <a:latin typeface="楷体" panose="02010609060101010101" pitchFamily="49" charset="-122"/>
                <a:ea typeface="楷体" panose="02010609060101010101" pitchFamily="49" charset="-122"/>
              </a:rPr>
              <a:t>实现缘由</a:t>
            </a:r>
            <a:endParaRPr lang="zh-CN" altLang="en-US" sz="3200" b="1" dirty="0">
              <a:solidFill>
                <a:srgbClr val="47494B">
                  <a:lumMod val="50000"/>
                </a:srgbClr>
              </a:solidFill>
              <a:latin typeface="楷体" panose="02010609060101010101" pitchFamily="49" charset="-122"/>
              <a:ea typeface="楷体" panose="02010609060101010101" pitchFamily="49" charset="-122"/>
            </a:endParaRPr>
          </a:p>
        </p:txBody>
      </p:sp>
      <p:cxnSp>
        <p:nvCxnSpPr>
          <p:cNvPr id="14" name="MH_Other_2"/>
          <p:cNvCxnSpPr>
            <a:cxnSpLocks noChangeShapeType="1"/>
          </p:cNvCxnSpPr>
          <p:nvPr/>
        </p:nvCxnSpPr>
        <p:spPr bwMode="auto">
          <a:xfrm>
            <a:off x="1178512" y="4218299"/>
            <a:ext cx="9271000" cy="0"/>
          </a:xfrm>
          <a:prstGeom prst="line">
            <a:avLst/>
          </a:prstGeom>
          <a:noFill/>
          <a:ln w="12700">
            <a:solidFill>
              <a:srgbClr val="47494B"/>
            </a:solidFill>
            <a:round/>
          </a:ln>
        </p:spPr>
      </p:cxnSp>
      <p:sp>
        <p:nvSpPr>
          <p:cNvPr id="17" name="文本框 16"/>
          <p:cNvSpPr txBox="1"/>
          <p:nvPr/>
        </p:nvSpPr>
        <p:spPr>
          <a:xfrm>
            <a:off x="1178406" y="4304389"/>
            <a:ext cx="9344480" cy="1938020"/>
          </a:xfrm>
          <a:prstGeom prst="rect">
            <a:avLst/>
          </a:prstGeom>
          <a:noFill/>
        </p:spPr>
        <p:txBody>
          <a:bodyPr vert="horz" wrap="square" rtlCol="0">
            <a:spAutoFit/>
          </a:bodyPr>
          <a:lstStyle/>
          <a:p>
            <a:r>
              <a:rPr lang="zh-CN" altLang="en-US" sz="2400" dirty="0">
                <a:solidFill>
                  <a:srgbClr val="FF0000"/>
                </a:solidFill>
              </a:rPr>
              <a:t>●根据和你有共同喜好的人给你推荐</a:t>
            </a:r>
            <a:endParaRPr lang="zh-CN" altLang="en-US" sz="2400" dirty="0">
              <a:solidFill>
                <a:srgbClr val="FF0000"/>
              </a:solidFill>
            </a:endParaRPr>
          </a:p>
          <a:p>
            <a:endParaRPr lang="zh-CN" altLang="en-US" sz="2400" dirty="0">
              <a:solidFill>
                <a:srgbClr val="FF0000"/>
              </a:solidFill>
            </a:endParaRPr>
          </a:p>
          <a:p>
            <a:r>
              <a:rPr lang="zh-CN" altLang="en-US" sz="2400" dirty="0">
                <a:solidFill>
                  <a:srgbClr val="FF0000"/>
                </a:solidFill>
              </a:rPr>
              <a:t>●根据你喜欢的物品给你推荐相似物品</a:t>
            </a:r>
            <a:endParaRPr lang="zh-CN" altLang="en-US" sz="2400" dirty="0">
              <a:solidFill>
                <a:srgbClr val="FF0000"/>
              </a:solidFill>
            </a:endParaRPr>
          </a:p>
          <a:p>
            <a:endParaRPr lang="zh-CN" altLang="en-US" sz="2400" dirty="0">
              <a:solidFill>
                <a:srgbClr val="FF0000"/>
              </a:solidFill>
            </a:endParaRPr>
          </a:p>
          <a:p>
            <a:r>
              <a:rPr lang="zh-CN" altLang="en-US" sz="2400" dirty="0">
                <a:solidFill>
                  <a:srgbClr val="FF0000"/>
                </a:solidFill>
              </a:rPr>
              <a:t>●根据以上条件综合推荐</a:t>
            </a:r>
            <a:endParaRPr lang="zh-CN" altLang="en-US" sz="2400" dirty="0">
              <a:solidFill>
                <a:srgbClr val="FF0000"/>
              </a:solidFill>
            </a:endParaRPr>
          </a:p>
        </p:txBody>
      </p:sp>
      <p:pic>
        <p:nvPicPr>
          <p:cNvPr id="2" name="图片 1"/>
          <p:cNvPicPr>
            <a:picLocks noChangeAspect="1"/>
          </p:cNvPicPr>
          <p:nvPr/>
        </p:nvPicPr>
        <p:blipFill>
          <a:blip r:embed="rId5"/>
          <a:stretch>
            <a:fillRect/>
          </a:stretch>
        </p:blipFill>
        <p:spPr>
          <a:xfrm>
            <a:off x="2517140" y="1384935"/>
            <a:ext cx="6396990" cy="275463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1077</Words>
  <Application>WPS 演示</Application>
  <PresentationFormat>宽屏</PresentationFormat>
  <Paragraphs>90</Paragraphs>
  <Slides>11</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vt:i4>
      </vt:variant>
    </vt:vector>
  </HeadingPairs>
  <TitlesOfParts>
    <vt:vector size="23" baseType="lpstr">
      <vt:lpstr>Arial</vt:lpstr>
      <vt:lpstr>宋体</vt:lpstr>
      <vt:lpstr>Wingdings</vt:lpstr>
      <vt:lpstr>楷体</vt:lpstr>
      <vt:lpstr>Calibri</vt:lpstr>
      <vt:lpstr>Arial</vt:lpstr>
      <vt:lpstr>微软雅黑</vt:lpstr>
      <vt:lpstr>隶书</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安猪啦</dc:creator>
  <cp:lastModifiedBy>倾云࿐</cp:lastModifiedBy>
  <cp:revision>17</cp:revision>
  <dcterms:created xsi:type="dcterms:W3CDTF">2019-03-12T05:04:00Z</dcterms:created>
  <dcterms:modified xsi:type="dcterms:W3CDTF">2020-12-18T05:08:03Z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